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56" r:id="rId2"/>
    <p:sldId id="264" r:id="rId3"/>
    <p:sldId id="265" r:id="rId4"/>
    <p:sldId id="266" r:id="rId5"/>
    <p:sldId id="301" r:id="rId6"/>
    <p:sldId id="268" r:id="rId7"/>
    <p:sldId id="258" r:id="rId8"/>
    <p:sldId id="303" r:id="rId9"/>
    <p:sldId id="315" r:id="rId10"/>
    <p:sldId id="319" r:id="rId11"/>
    <p:sldId id="318" r:id="rId12"/>
    <p:sldId id="320" r:id="rId13"/>
    <p:sldId id="321" r:id="rId14"/>
    <p:sldId id="292" r:id="rId15"/>
    <p:sldId id="294" r:id="rId16"/>
    <p:sldId id="260" r:id="rId17"/>
    <p:sldId id="322" r:id="rId18"/>
    <p:sldId id="269" r:id="rId19"/>
    <p:sldId id="313" r:id="rId20"/>
    <p:sldId id="324" r:id="rId21"/>
    <p:sldId id="276" r:id="rId22"/>
    <p:sldId id="275" r:id="rId23"/>
    <p:sldId id="305" r:id="rId24"/>
    <p:sldId id="293" r:id="rId25"/>
    <p:sldId id="286" r:id="rId26"/>
    <p:sldId id="270" r:id="rId27"/>
    <p:sldId id="314" r:id="rId28"/>
    <p:sldId id="326" r:id="rId29"/>
    <p:sldId id="325" r:id="rId30"/>
    <p:sldId id="327" r:id="rId31"/>
    <p:sldId id="329" r:id="rId32"/>
    <p:sldId id="328" r:id="rId33"/>
    <p:sldId id="330" r:id="rId34"/>
    <p:sldId id="331" r:id="rId35"/>
    <p:sldId id="332" r:id="rId36"/>
    <p:sldId id="333" r:id="rId37"/>
    <p:sldId id="334" r:id="rId38"/>
    <p:sldId id="335" r:id="rId39"/>
    <p:sldId id="336" r:id="rId40"/>
    <p:sldId id="337" r:id="rId41"/>
    <p:sldId id="338" r:id="rId42"/>
    <p:sldId id="263" r:id="rId43"/>
    <p:sldId id="300" r:id="rId44"/>
    <p:sldId id="290" r:id="rId45"/>
    <p:sldId id="310" r:id="rId46"/>
    <p:sldId id="308" r:id="rId47"/>
    <p:sldId id="339" r:id="rId48"/>
  </p:sldIdLst>
  <p:sldSz cx="9144000" cy="6858000" type="screen4x3"/>
  <p:notesSz cx="6797675" cy="99282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nstantia" panose="020306020503060303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nstantia" panose="020306020503060303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nstantia" panose="020306020503060303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nstantia" panose="020306020503060303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nstantia" panose="020306020503060303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nstantia" panose="020306020503060303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nstantia" panose="020306020503060303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nstantia" panose="020306020503060303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nstantia" panose="020306020503060303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443A1B-E55C-474A-BA77-2E270A19A431}" v="2" dt="2020-09-17T14:50:50.5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5518" autoAdjust="0"/>
  </p:normalViewPr>
  <p:slideViewPr>
    <p:cSldViewPr>
      <p:cViewPr varScale="1">
        <p:scale>
          <a:sx n="73" d="100"/>
          <a:sy n="73" d="100"/>
        </p:scale>
        <p:origin x="120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655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en Decancq" userId="63618af3-ba5e-4a35-8499-413644956b93" providerId="ADAL" clId="{71B3878A-04B4-4DDB-B55D-D0BDC0A045CA}"/>
    <pc:docChg chg="custSel addSld delSld modSld">
      <pc:chgData name="Koen Decancq" userId="63618af3-ba5e-4a35-8499-413644956b93" providerId="ADAL" clId="{71B3878A-04B4-4DDB-B55D-D0BDC0A045CA}" dt="2020-09-17T14:50:50.577" v="39"/>
      <pc:docMkLst>
        <pc:docMk/>
      </pc:docMkLst>
      <pc:sldChg chg="modSp">
        <pc:chgData name="Koen Decancq" userId="63618af3-ba5e-4a35-8499-413644956b93" providerId="ADAL" clId="{71B3878A-04B4-4DDB-B55D-D0BDC0A045CA}" dt="2020-09-17T14:21:08.571" v="28" actId="6549"/>
        <pc:sldMkLst>
          <pc:docMk/>
          <pc:sldMk cId="0" sldId="256"/>
        </pc:sldMkLst>
        <pc:spChg chg="mod">
          <ac:chgData name="Koen Decancq" userId="63618af3-ba5e-4a35-8499-413644956b93" providerId="ADAL" clId="{71B3878A-04B4-4DDB-B55D-D0BDC0A045CA}" dt="2020-09-17T14:21:08.571" v="28" actId="6549"/>
          <ac:spMkLst>
            <pc:docMk/>
            <pc:sldMk cId="0" sldId="256"/>
            <ac:spMk id="4100" creationId="{00000000-0000-0000-0000-000000000000}"/>
          </ac:spMkLst>
        </pc:spChg>
      </pc:sldChg>
      <pc:sldChg chg="del">
        <pc:chgData name="Koen Decancq" userId="63618af3-ba5e-4a35-8499-413644956b93" providerId="ADAL" clId="{71B3878A-04B4-4DDB-B55D-D0BDC0A045CA}" dt="2020-09-17T14:50:48.243" v="36" actId="2696"/>
        <pc:sldMkLst>
          <pc:docMk/>
          <pc:sldMk cId="3263092961" sldId="290"/>
        </pc:sldMkLst>
      </pc:sldChg>
      <pc:sldChg chg="add">
        <pc:chgData name="Koen Decancq" userId="63618af3-ba5e-4a35-8499-413644956b93" providerId="ADAL" clId="{71B3878A-04B4-4DDB-B55D-D0BDC0A045CA}" dt="2020-09-17T14:50:50.577" v="39"/>
        <pc:sldMkLst>
          <pc:docMk/>
          <pc:sldMk cId="3700053706" sldId="290"/>
        </pc:sldMkLst>
      </pc:sldChg>
      <pc:sldChg chg="add">
        <pc:chgData name="Koen Decancq" userId="63618af3-ba5e-4a35-8499-413644956b93" providerId="ADAL" clId="{71B3878A-04B4-4DDB-B55D-D0BDC0A045CA}" dt="2020-09-17T14:50:50.577" v="39"/>
        <pc:sldMkLst>
          <pc:docMk/>
          <pc:sldMk cId="838472434" sldId="308"/>
        </pc:sldMkLst>
      </pc:sldChg>
      <pc:sldChg chg="del">
        <pc:chgData name="Koen Decancq" userId="63618af3-ba5e-4a35-8499-413644956b93" providerId="ADAL" clId="{71B3878A-04B4-4DDB-B55D-D0BDC0A045CA}" dt="2020-09-17T14:50:48.246" v="38" actId="2696"/>
        <pc:sldMkLst>
          <pc:docMk/>
          <pc:sldMk cId="3407690268" sldId="308"/>
        </pc:sldMkLst>
      </pc:sldChg>
      <pc:sldChg chg="del">
        <pc:chgData name="Koen Decancq" userId="63618af3-ba5e-4a35-8499-413644956b93" providerId="ADAL" clId="{71B3878A-04B4-4DDB-B55D-D0BDC0A045CA}" dt="2020-09-17T14:50:48.244" v="37" actId="2696"/>
        <pc:sldMkLst>
          <pc:docMk/>
          <pc:sldMk cId="3525591529" sldId="310"/>
        </pc:sldMkLst>
      </pc:sldChg>
      <pc:sldChg chg="add">
        <pc:chgData name="Koen Decancq" userId="63618af3-ba5e-4a35-8499-413644956b93" providerId="ADAL" clId="{71B3878A-04B4-4DDB-B55D-D0BDC0A045CA}" dt="2020-09-17T14:50:50.577" v="39"/>
        <pc:sldMkLst>
          <pc:docMk/>
          <pc:sldMk cId="3890572677" sldId="310"/>
        </pc:sldMkLst>
      </pc:sldChg>
      <pc:sldChg chg="modTransition">
        <pc:chgData name="Koen Decancq" userId="63618af3-ba5e-4a35-8499-413644956b93" providerId="ADAL" clId="{71B3878A-04B4-4DDB-B55D-D0BDC0A045CA}" dt="2020-09-17T14:44:08.839" v="34"/>
        <pc:sldMkLst>
          <pc:docMk/>
          <pc:sldMk cId="3999025759" sldId="314"/>
        </pc:sldMkLst>
      </pc:sldChg>
      <pc:sldChg chg="delSp delAnim">
        <pc:chgData name="Koen Decancq" userId="63618af3-ba5e-4a35-8499-413644956b93" providerId="ADAL" clId="{71B3878A-04B4-4DDB-B55D-D0BDC0A045CA}" dt="2020-09-17T14:32:38.049" v="29" actId="478"/>
        <pc:sldMkLst>
          <pc:docMk/>
          <pc:sldMk cId="1846654314" sldId="320"/>
        </pc:sldMkLst>
        <pc:grpChg chg="del">
          <ac:chgData name="Koen Decancq" userId="63618af3-ba5e-4a35-8499-413644956b93" providerId="ADAL" clId="{71B3878A-04B4-4DDB-B55D-D0BDC0A045CA}" dt="2020-09-17T14:32:38.049" v="29" actId="478"/>
          <ac:grpSpMkLst>
            <pc:docMk/>
            <pc:sldMk cId="1846654314" sldId="320"/>
            <ac:grpSpMk id="19" creationId="{00000000-0000-0000-0000-000000000000}"/>
          </ac:grpSpMkLst>
        </pc:grpChg>
      </pc:sldChg>
      <pc:sldChg chg="delSp">
        <pc:chgData name="Koen Decancq" userId="63618af3-ba5e-4a35-8499-413644956b93" providerId="ADAL" clId="{71B3878A-04B4-4DDB-B55D-D0BDC0A045CA}" dt="2020-09-17T14:32:43.207" v="31" actId="478"/>
        <pc:sldMkLst>
          <pc:docMk/>
          <pc:sldMk cId="2244299966" sldId="321"/>
        </pc:sldMkLst>
        <pc:spChg chg="del">
          <ac:chgData name="Koen Decancq" userId="63618af3-ba5e-4a35-8499-413644956b93" providerId="ADAL" clId="{71B3878A-04B4-4DDB-B55D-D0BDC0A045CA}" dt="2020-09-17T14:32:43.207" v="31" actId="478"/>
          <ac:spMkLst>
            <pc:docMk/>
            <pc:sldMk cId="2244299966" sldId="321"/>
            <ac:spMk id="10" creationId="{00000000-0000-0000-0000-000000000000}"/>
          </ac:spMkLst>
        </pc:spChg>
        <pc:grpChg chg="del">
          <ac:chgData name="Koen Decancq" userId="63618af3-ba5e-4a35-8499-413644956b93" providerId="ADAL" clId="{71B3878A-04B4-4DDB-B55D-D0BDC0A045CA}" dt="2020-09-17T14:32:41.027" v="30" actId="478"/>
          <ac:grpSpMkLst>
            <pc:docMk/>
            <pc:sldMk cId="2244299966" sldId="321"/>
            <ac:grpSpMk id="4" creationId="{00000000-0000-0000-0000-000000000000}"/>
          </ac:grpSpMkLst>
        </pc:grpChg>
      </pc:sldChg>
      <pc:sldChg chg="modSp">
        <pc:chgData name="Koen Decancq" userId="63618af3-ba5e-4a35-8499-413644956b93" providerId="ADAL" clId="{71B3878A-04B4-4DDB-B55D-D0BDC0A045CA}" dt="2020-09-17T14:36:41.219" v="33" actId="20577"/>
        <pc:sldMkLst>
          <pc:docMk/>
          <pc:sldMk cId="273031243" sldId="324"/>
        </pc:sldMkLst>
        <pc:spChg chg="mod">
          <ac:chgData name="Koen Decancq" userId="63618af3-ba5e-4a35-8499-413644956b93" providerId="ADAL" clId="{71B3878A-04B4-4DDB-B55D-D0BDC0A045CA}" dt="2020-09-17T14:36:41.219" v="33" actId="20577"/>
          <ac:spMkLst>
            <pc:docMk/>
            <pc:sldMk cId="273031243" sldId="324"/>
            <ac:spMk id="2" creationId="{00000000-0000-0000-0000-000000000000}"/>
          </ac:spMkLst>
        </pc:spChg>
      </pc:sldChg>
      <pc:sldChg chg="add">
        <pc:chgData name="Koen Decancq" userId="63618af3-ba5e-4a35-8499-413644956b93" providerId="ADAL" clId="{71B3878A-04B4-4DDB-B55D-D0BDC0A045CA}" dt="2020-09-17T14:50:50.577" v="39"/>
        <pc:sldMkLst>
          <pc:docMk/>
          <pc:sldMk cId="562842518" sldId="339"/>
        </pc:sldMkLst>
      </pc:sldChg>
      <pc:sldChg chg="del">
        <pc:chgData name="Koen Decancq" userId="63618af3-ba5e-4a35-8499-413644956b93" providerId="ADAL" clId="{71B3878A-04B4-4DDB-B55D-D0BDC0A045CA}" dt="2020-09-17T14:50:48.241" v="35" actId="2696"/>
        <pc:sldMkLst>
          <pc:docMk/>
          <pc:sldMk cId="1685322228" sldId="33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D165625-8163-4961-8D96-D00E2E3016A6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945659" cy="49813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2"/>
            <a:ext cx="2945659" cy="49813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D67E69E-1432-49D4-A519-C71CAC858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410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DB17684-DE6D-467B-A4CC-6DD214A971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89221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066" indent="-291179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717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604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491" indent="-23294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F54E58-64A3-43E3-8F54-3FC5D16D63E7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2339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7531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6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506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0832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1439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563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8602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1538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>
                <a:latin typeface="Arial" panose="020B0604020202020204" pitchFamily="34" charset="0"/>
              </a:rPr>
              <a:t>Verity: probit ? I have been playing with logit … 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02A7E3F-2C7D-446C-80DE-BC78F43FA0E3}" type="slidenum">
              <a:rPr lang="en-US" altLang="en-US"/>
              <a:pPr eaLnBrk="1" hangingPunct="1">
                <a:spcBef>
                  <a:spcPct val="0"/>
                </a:spcBef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77175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>
                <a:latin typeface="Arial" panose="020B0604020202020204" pitchFamily="34" charset="0"/>
              </a:rPr>
              <a:t>Verity: probit ? I have been playing with logit … 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02A7E3F-2C7D-446C-80DE-BC78F43FA0E3}" type="slidenum">
              <a:rPr lang="en-US" altLang="en-US"/>
              <a:pPr eaLnBrk="1" hangingPunct="1">
                <a:spcBef>
                  <a:spcPct val="0"/>
                </a:spcBef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9382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71561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46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8169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68191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07424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14820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99162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04156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484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80392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B17684-DE6D-467B-A4CC-6DD214A971E8}" type="slidenum">
              <a:rPr lang="en-US" altLang="en-US" smtClean="0"/>
              <a:pPr>
                <a:defRPr/>
              </a:pPr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804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21217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52449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2111730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196975"/>
            <a:ext cx="4038600" cy="5545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038600" cy="5545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82502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03370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81498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2023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335586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046508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0461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38925" y="115888"/>
            <a:ext cx="2058988" cy="66262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029325" cy="66262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08328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92233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196975"/>
            <a:ext cx="4038600" cy="55451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038600" cy="55451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58950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296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96975"/>
            <a:ext cx="8229600" cy="554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9" r:id="rId1"/>
    <p:sldLayoutId id="2147484168" r:id="rId2"/>
    <p:sldLayoutId id="2147484169" r:id="rId3"/>
    <p:sldLayoutId id="2147484170" r:id="rId4"/>
    <p:sldLayoutId id="2147484171" r:id="rId5"/>
    <p:sldLayoutId id="2147484172" r:id="rId6"/>
    <p:sldLayoutId id="2147484173" r:id="rId7"/>
    <p:sldLayoutId id="2147484174" r:id="rId8"/>
    <p:sldLayoutId id="2147484175" r:id="rId9"/>
    <p:sldLayoutId id="2147484176" r:id="rId10"/>
    <p:sldLayoutId id="2147484177" r:id="rId11"/>
    <p:sldLayoutId id="214748417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11188" y="2060848"/>
            <a:ext cx="8064500" cy="1080120"/>
          </a:xfrm>
          <a:prstGeom prst="roundRect">
            <a:avLst/>
          </a:prstGeom>
          <a:solidFill>
            <a:schemeClr val="accent2"/>
          </a:solidFill>
          <a:ln>
            <a:solidFill>
              <a:srgbClr val="3333B2"/>
            </a:solidFill>
          </a:ln>
          <a:effectLst>
            <a:outerShdw blurRad="114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2060848"/>
            <a:ext cx="8064500" cy="1080120"/>
          </a:xfrm>
        </p:spPr>
        <p:txBody>
          <a:bodyPr/>
          <a:lstStyle/>
          <a:p>
            <a:pPr eaLnBrk="1" hangingPunct="1"/>
            <a:r>
              <a:rPr lang="en-US" altLang="en-US" sz="3000" dirty="0">
                <a:solidFill>
                  <a:schemeClr val="bg1"/>
                </a:solidFill>
              </a:rPr>
              <a:t>Eliciting weights for the Human Development Index with a discrete choice experiment</a:t>
            </a:r>
            <a:endParaRPr lang="en-US" altLang="en-US" sz="3600" dirty="0">
              <a:solidFill>
                <a:schemeClr val="bg1"/>
              </a:solidFill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550" y="4005064"/>
            <a:ext cx="7200900" cy="1273175"/>
          </a:xfrm>
        </p:spPr>
        <p:txBody>
          <a:bodyPr/>
          <a:lstStyle/>
          <a:p>
            <a:pPr eaLnBrk="1" hangingPunct="1"/>
            <a:r>
              <a:rPr lang="en-US" altLang="en-US" dirty="0"/>
              <a:t>Koen Decancq </a:t>
            </a:r>
          </a:p>
          <a:p>
            <a:pPr eaLnBrk="1" hangingPunct="1"/>
            <a:r>
              <a:rPr lang="en-US" altLang="en-US" dirty="0"/>
              <a:t>Verity Watson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400" dirty="0" err="1"/>
              <a:t>Ispra</a:t>
            </a:r>
            <a:r>
              <a:rPr lang="en-US" altLang="en-US" sz="2400" dirty="0"/>
              <a:t> – September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Human </a:t>
            </a:r>
            <a:r>
              <a:rPr lang="nl-BE"/>
              <a:t>Development Index</a:t>
            </a:r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89" b="3047"/>
          <a:stretch>
            <a:fillRect/>
          </a:stretch>
        </p:blipFill>
        <p:spPr bwMode="auto">
          <a:xfrm>
            <a:off x="117475" y="1628775"/>
            <a:ext cx="8918575" cy="399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51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Human Development Index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8313" y="1196975"/>
                <a:ext cx="8229600" cy="55451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altLang="en-US" dirty="0"/>
                  <a:t>Formula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b="0" i="1" smtClean="0">
                              <a:latin typeface="Cambria Math"/>
                            </a:rPr>
                            <m:t>𝐻𝐷𝐼</m:t>
                          </m:r>
                        </m:e>
                        <m:sub>
                          <m:r>
                            <a:rPr lang="en-US" altLang="en-US" b="0" i="1" smtClean="0">
                              <a:latin typeface="Cambria Math"/>
                            </a:rPr>
                            <m:t>𝑜𝑙𝑑</m:t>
                          </m:r>
                        </m:sub>
                      </m:sSub>
                      <m:r>
                        <a:rPr lang="en-US" alt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en-US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sSub>
                        <m:sSub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altLang="en-U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altLang="en-US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>
                              <a:latin typeface="Cambria Math"/>
                            </a:rPr>
                            <m:t>3</m:t>
                          </m:r>
                        </m:den>
                      </m:f>
                      <m:sSub>
                        <m:sSub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nl-BE" alt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altLang="en-US" b="0" i="0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>
                              <a:latin typeface="Cambria Math"/>
                            </a:rPr>
                            <m:t>3</m:t>
                          </m:r>
                        </m:den>
                      </m:f>
                      <m:sSub>
                        <m:sSub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altLang="en-US" b="0" i="1" smtClean="0">
                              <a:latin typeface="Cambria Math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GB" altLang="en-US" dirty="0"/>
              </a:p>
              <a:p>
                <a:pPr marL="0" indent="0">
                  <a:buNone/>
                </a:pPr>
                <a:endParaRPr lang="en-GB" altLang="en-US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>
                              <a:latin typeface="Cambria Math"/>
                            </a:rPr>
                            <m:t>𝐻𝐷𝐼</m:t>
                          </m:r>
                        </m:e>
                        <m:sub>
                          <m:r>
                            <a:rPr lang="en-US" altLang="en-US" b="0" i="1" smtClean="0">
                              <a:latin typeface="Cambria Math"/>
                            </a:rPr>
                            <m:t>𝑛𝑒𝑤</m:t>
                          </m:r>
                        </m:sub>
                      </m:sSub>
                      <m:r>
                        <a:rPr lang="en-US" alt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b="0" i="1" smtClean="0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altLang="en-US" b="0" i="1" smtClean="0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en-US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nl-BE" alt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en-US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altLang="en-US" b="0" i="1" smtClean="0">
                                      <a:latin typeface="Cambria Math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en-US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altLang="en-US" dirty="0"/>
              </a:p>
              <a:p>
                <a:endParaRPr lang="en-GB" altLang="en-US" dirty="0"/>
              </a:p>
              <a:p>
                <a:pPr marL="0" indent="0">
                  <a:buNone/>
                </a:pPr>
                <a:r>
                  <a:rPr lang="en-GB" altLang="en-US" dirty="0"/>
                  <a:t>with: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alt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altLang="en-US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en-US" alt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en-US" b="0" i="0" smtClean="0">
                                  <a:latin typeface="Cambria Math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func>
                          <m:r>
                            <a:rPr lang="en-US" altLang="en-US" b="0" i="1" smtClean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altLang="en-US" b="0" i="0" smtClean="0">
                              <a:latin typeface="Cambria Math"/>
                            </a:rPr>
                            <m:t>log</m:t>
                          </m:r>
                          <m:r>
                            <a:rPr lang="en-US" altLang="en-US" b="0" i="1" smtClean="0">
                              <a:latin typeface="Cambria Math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latin typeface="Cambria Math"/>
                                </a:rPr>
                                <m:t>𝑚𝑖𝑛</m:t>
                              </m:r>
                            </m:sub>
                          </m:sSub>
                          <m:r>
                            <a:rPr lang="en-US" altLang="en-U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func>
                            <m:func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en-US">
                                  <a:latin typeface="Cambria Math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latin typeface="Cambria Math"/>
                                        </a:rPr>
                                        <m:t>𝑚</m:t>
                                      </m:r>
                                      <m:r>
                                        <a:rPr lang="en-US" altLang="en-US" b="0" i="1" smtClean="0">
                                          <a:latin typeface="Cambria Math"/>
                                        </a:rPr>
                                        <m:t>𝑎𝑥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US" altLang="en-US" b="0" i="1" smtClean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altLang="en-US">
                              <a:latin typeface="Cambria Math"/>
                            </a:rPr>
                            <m:t>log</m:t>
                          </m:r>
                          <m:r>
                            <a:rPr lang="en-US" altLang="en-US" i="1">
                              <a:latin typeface="Cambria Math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en-US" i="1">
                                  <a:latin typeface="Cambria Math"/>
                                </a:rPr>
                                <m:t>𝑚𝑖𝑛</m:t>
                              </m:r>
                            </m:sub>
                          </m:sSub>
                          <m:r>
                            <a:rPr lang="en-US" altLang="en-US" i="1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altLang="en-US" dirty="0"/>
              </a:p>
              <a:p>
                <a:pPr marL="0" indent="0">
                  <a:buNone/>
                </a:pPr>
                <a:endParaRPr lang="en-GB" altLang="en-US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altLang="en-US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alt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altLang="en-US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en-US" b="0" i="1" smtClean="0">
                                  <a:latin typeface="Cambria Math"/>
                                </a:rPr>
                                <m:t>𝑚𝑖𝑛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en-US" i="1">
                                  <a:latin typeface="Cambria Math"/>
                                </a:rPr>
                                <m:t>𝑚</m:t>
                              </m:r>
                              <m:r>
                                <a:rPr lang="en-US" altLang="en-US" b="0" i="1" smtClean="0">
                                  <a:latin typeface="Cambria Math"/>
                                </a:rPr>
                                <m:t>𝑎𝑥</m:t>
                              </m:r>
                            </m:sub>
                          </m:sSub>
                          <m:r>
                            <a:rPr lang="en-US" altLang="en-US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en-US" i="1">
                                  <a:latin typeface="Cambria Math"/>
                                </a:rPr>
                                <m:t>𝑚𝑖𝑛</m:t>
                              </m:r>
                            </m:sub>
                          </m:sSub>
                        </m:den>
                      </m:f>
                      <m:r>
                        <m:rPr>
                          <m:nor/>
                        </m:rPr>
                        <a:rPr lang="en-US" alt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nor/>
                        </m:rPr>
                        <a:rPr lang="en-US" altLang="en-US" b="0" i="0" smtClean="0">
                          <a:latin typeface="Cambria Math"/>
                        </a:rPr>
                        <m:t>for</m:t>
                      </m:r>
                      <m:r>
                        <m:rPr>
                          <m:nor/>
                        </m:rPr>
                        <a:rPr lang="en-US" altLang="en-US" b="0" i="0" smtClean="0">
                          <a:latin typeface="Cambria Math"/>
                        </a:rPr>
                        <m:t> </m:t>
                      </m:r>
                      <m:r>
                        <a:rPr lang="en-US" altLang="en-US" b="0" i="1" smtClean="0">
                          <a:latin typeface="Cambria Math"/>
                        </a:rPr>
                        <m:t>𝑥</m:t>
                      </m:r>
                      <m:r>
                        <a:rPr lang="en-US" altLang="en-US" b="0" i="1" smtClean="0">
                          <a:latin typeface="Cambria Math"/>
                        </a:rPr>
                        <m:t>=</m:t>
                      </m:r>
                      <m:r>
                        <a:rPr lang="nl-BE" alt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altLang="en-US" b="0" i="1" smtClean="0">
                          <a:latin typeface="Cambria Math"/>
                        </a:rPr>
                        <m:t>,</m:t>
                      </m:r>
                      <m:r>
                        <a:rPr lang="en-US" altLang="en-US" b="0" i="1" smtClean="0">
                          <a:latin typeface="Cambria Math"/>
                        </a:rPr>
                        <m:t>𝑒</m:t>
                      </m:r>
                    </m:oMath>
                  </m:oMathPara>
                </a14:m>
                <a:endParaRPr lang="en-GB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8313" y="1196975"/>
                <a:ext cx="8229600" cy="5545138"/>
              </a:xfrm>
              <a:blipFill rotWithShape="0">
                <a:blip r:embed="rId3"/>
                <a:stretch>
                  <a:fillRect l="-1556" t="-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2051720" y="2708920"/>
            <a:ext cx="5184576" cy="10081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29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Human Development Index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altLang="en-US" dirty="0"/>
          </a:p>
        </p:txBody>
      </p:sp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6332" y="2060848"/>
            <a:ext cx="6913562" cy="2570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73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pPr marL="0" indent="0">
                  <a:buNone/>
                </a:pPr>
                <a:endParaRPr lang="en-US" altLang="en-US" i="1" dirty="0">
                  <a:latin typeface="Cambria Math"/>
                </a:endParaRPr>
              </a:p>
              <a:p>
                <a:pPr marL="0" indent="0">
                  <a:buNone/>
                </a:pPr>
                <a:endParaRPr lang="en-US" altLang="en-US" i="1" dirty="0">
                  <a:latin typeface="Cambria Math"/>
                </a:endParaRPr>
              </a:p>
              <a:p>
                <a:pPr marL="0" indent="0">
                  <a:buNone/>
                </a:pPr>
                <a:endParaRPr lang="en-US" altLang="en-US" i="1" dirty="0">
                  <a:latin typeface="Cambria Math"/>
                </a:endParaRPr>
              </a:p>
              <a:p>
                <a:pPr marL="0" indent="0">
                  <a:buNone/>
                </a:pPr>
                <a:endParaRPr lang="en-US" altLang="en-US" i="1" dirty="0">
                  <a:latin typeface="Cambria Math"/>
                </a:endParaRPr>
              </a:p>
              <a:p>
                <a:pPr marL="0" indent="0">
                  <a:buNone/>
                </a:pPr>
                <a:endParaRPr lang="en-US" altLang="en-US" i="1" dirty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>
                              <a:latin typeface="Cambria Math"/>
                            </a:rPr>
                            <m:t>𝐻𝐷𝐼</m:t>
                          </m:r>
                        </m:e>
                        <m:sub>
                          <m:r>
                            <a:rPr lang="en-US" altLang="en-US" b="0" i="1" smtClean="0">
                              <a:latin typeface="Cambria Math"/>
                            </a:rPr>
                            <m:t>𝑔𝑒𝑛</m:t>
                          </m:r>
                        </m:sub>
                      </m:sSub>
                      <m:r>
                        <a:rPr lang="en-US" alt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>
                              <a:latin typeface="Cambria Math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alt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b="0" i="1" smtClean="0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altLang="en-US" b="0" i="1" smtClean="0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en-US" i="1" smtClean="0">
                              <a:latin typeface="Cambria Math"/>
                              <a:ea typeface="Cambria Math"/>
                            </a:rPr>
                            <m:t>𝛼</m:t>
                          </m:r>
                        </m:sup>
                      </m:sSup>
                      <m:r>
                        <a:rPr lang="en-US" altLang="en-US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>
                              <a:latin typeface="Cambria Math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nl-BE" alt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sup>
                      </m:sSup>
                      <m:r>
                        <a:rPr lang="en-US" altLang="en-US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>
                              <a:latin typeface="Cambria Math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altLang="en-US" b="0" i="1" smtClean="0">
                                      <a:latin typeface="Cambria Math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en-US" i="1">
                              <a:latin typeface="Cambria Math"/>
                              <a:ea typeface="Cambria Math"/>
                            </a:rPr>
                            <m:t>𝛼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Human Development Index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54176"/>
          <a:stretch/>
        </p:blipFill>
        <p:spPr>
          <a:xfrm>
            <a:off x="1115219" y="1390524"/>
            <a:ext cx="6913562" cy="238568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208837" y="5373216"/>
            <a:ext cx="6872553" cy="1296144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nl-BE" sz="2000" i="1" dirty="0">
                <a:solidFill>
                  <a:schemeClr val="tx1"/>
                </a:solidFill>
              </a:rPr>
              <a:t>“</a:t>
            </a:r>
            <a:r>
              <a:rPr lang="nl-BE" sz="2000" i="1" dirty="0" err="1">
                <a:solidFill>
                  <a:schemeClr val="tx1"/>
                </a:solidFill>
              </a:rPr>
              <a:t>Thus</a:t>
            </a:r>
            <a:r>
              <a:rPr lang="nl-BE" sz="2000" i="1" dirty="0">
                <a:solidFill>
                  <a:schemeClr val="tx1"/>
                </a:solidFill>
              </a:rPr>
              <a:t>, </a:t>
            </a:r>
            <a:r>
              <a:rPr lang="nl-BE" sz="2000" i="1" dirty="0" err="1">
                <a:solidFill>
                  <a:schemeClr val="tx1"/>
                </a:solidFill>
              </a:rPr>
              <a:t>instead</a:t>
            </a:r>
            <a:r>
              <a:rPr lang="nl-BE" sz="2000" i="1" dirty="0">
                <a:solidFill>
                  <a:schemeClr val="tx1"/>
                </a:solidFill>
              </a:rPr>
              <a:t> of </a:t>
            </a:r>
            <a:r>
              <a:rPr lang="nl-BE" sz="2000" i="1" dirty="0" err="1">
                <a:solidFill>
                  <a:schemeClr val="tx1"/>
                </a:solidFill>
              </a:rPr>
              <a:t>looking</a:t>
            </a:r>
            <a:r>
              <a:rPr lang="nl-BE" sz="2000" i="1" dirty="0">
                <a:solidFill>
                  <a:schemeClr val="tx1"/>
                </a:solidFill>
              </a:rPr>
              <a:t> at the </a:t>
            </a:r>
            <a:r>
              <a:rPr lang="nl-BE" sz="2000" i="1" dirty="0" err="1">
                <a:solidFill>
                  <a:schemeClr val="tx1"/>
                </a:solidFill>
              </a:rPr>
              <a:t>tradeoff</a:t>
            </a:r>
            <a:r>
              <a:rPr lang="nl-BE" sz="2000" i="1" dirty="0">
                <a:solidFill>
                  <a:schemeClr val="tx1"/>
                </a:solidFill>
              </a:rPr>
              <a:t> as </a:t>
            </a:r>
            <a:r>
              <a:rPr lang="nl-BE" sz="2000" i="1" dirty="0" err="1">
                <a:solidFill>
                  <a:schemeClr val="tx1"/>
                </a:solidFill>
              </a:rPr>
              <a:t>an</a:t>
            </a:r>
            <a:r>
              <a:rPr lang="nl-BE" sz="2000" i="1" dirty="0">
                <a:solidFill>
                  <a:schemeClr val="tx1"/>
                </a:solidFill>
              </a:rPr>
              <a:t> </a:t>
            </a:r>
            <a:r>
              <a:rPr lang="nl-BE" sz="2000" i="1" dirty="0" err="1">
                <a:solidFill>
                  <a:schemeClr val="tx1"/>
                </a:solidFill>
              </a:rPr>
              <a:t>implication</a:t>
            </a:r>
            <a:r>
              <a:rPr lang="nl-BE" sz="2000" i="1" dirty="0">
                <a:solidFill>
                  <a:schemeClr val="tx1"/>
                </a:solidFill>
              </a:rPr>
              <a:t> of the </a:t>
            </a:r>
            <a:r>
              <a:rPr lang="nl-BE" sz="2000" i="1" dirty="0" err="1">
                <a:solidFill>
                  <a:schemeClr val="tx1"/>
                </a:solidFill>
              </a:rPr>
              <a:t>formulation</a:t>
            </a:r>
            <a:r>
              <a:rPr lang="nl-BE" sz="2000" i="1" dirty="0">
                <a:solidFill>
                  <a:schemeClr val="tx1"/>
                </a:solidFill>
              </a:rPr>
              <a:t>, we </a:t>
            </a:r>
            <a:r>
              <a:rPr lang="nl-BE" sz="2000" i="1" dirty="0" err="1">
                <a:solidFill>
                  <a:schemeClr val="tx1"/>
                </a:solidFill>
              </a:rPr>
              <a:t>directly</a:t>
            </a:r>
            <a:r>
              <a:rPr lang="nl-BE" sz="2000" i="1" dirty="0">
                <a:solidFill>
                  <a:schemeClr val="tx1"/>
                </a:solidFill>
              </a:rPr>
              <a:t> </a:t>
            </a:r>
            <a:r>
              <a:rPr lang="nl-BE" sz="2000" i="1" dirty="0" err="1">
                <a:solidFill>
                  <a:schemeClr val="tx1"/>
                </a:solidFill>
              </a:rPr>
              <a:t>use</a:t>
            </a:r>
            <a:r>
              <a:rPr lang="nl-BE" sz="2000" i="1" dirty="0">
                <a:solidFill>
                  <a:schemeClr val="tx1"/>
                </a:solidFill>
              </a:rPr>
              <a:t> the </a:t>
            </a:r>
            <a:r>
              <a:rPr lang="nl-BE" sz="2000" i="1" dirty="0" err="1">
                <a:solidFill>
                  <a:schemeClr val="tx1"/>
                </a:solidFill>
              </a:rPr>
              <a:t>tradeoff</a:t>
            </a:r>
            <a:r>
              <a:rPr lang="nl-BE" sz="2000" i="1" dirty="0">
                <a:solidFill>
                  <a:schemeClr val="tx1"/>
                </a:solidFill>
              </a:rPr>
              <a:t> </a:t>
            </a:r>
            <a:r>
              <a:rPr lang="nl-BE" sz="2000" i="1" dirty="0" err="1">
                <a:solidFill>
                  <a:schemeClr val="tx1"/>
                </a:solidFill>
              </a:rPr>
              <a:t>to</a:t>
            </a:r>
            <a:r>
              <a:rPr lang="nl-BE" sz="2000" i="1" dirty="0">
                <a:solidFill>
                  <a:schemeClr val="tx1"/>
                </a:solidFill>
              </a:rPr>
              <a:t> </a:t>
            </a:r>
            <a:r>
              <a:rPr lang="nl-BE" sz="2000" i="1" dirty="0" err="1">
                <a:solidFill>
                  <a:schemeClr val="tx1"/>
                </a:solidFill>
              </a:rPr>
              <a:t>derive</a:t>
            </a:r>
            <a:r>
              <a:rPr lang="nl-BE" sz="2000" i="1" dirty="0">
                <a:solidFill>
                  <a:schemeClr val="tx1"/>
                </a:solidFill>
              </a:rPr>
              <a:t> the </a:t>
            </a:r>
            <a:r>
              <a:rPr lang="nl-BE" sz="2000" i="1" dirty="0" err="1">
                <a:solidFill>
                  <a:schemeClr val="tx1"/>
                </a:solidFill>
              </a:rPr>
              <a:t>functional</a:t>
            </a:r>
            <a:r>
              <a:rPr lang="nl-BE" sz="2000" i="1" dirty="0">
                <a:solidFill>
                  <a:schemeClr val="tx1"/>
                </a:solidFill>
              </a:rPr>
              <a:t> form” (</a:t>
            </a:r>
            <a:r>
              <a:rPr lang="nl-BE" sz="2000" i="1" dirty="0" err="1">
                <a:solidFill>
                  <a:schemeClr val="tx1"/>
                </a:solidFill>
              </a:rPr>
              <a:t>Chakravarty</a:t>
            </a:r>
            <a:r>
              <a:rPr lang="nl-BE" sz="2000" i="1" dirty="0">
                <a:solidFill>
                  <a:schemeClr val="tx1"/>
                </a:solidFill>
              </a:rPr>
              <a:t>, 2011, p. 472)</a:t>
            </a:r>
          </a:p>
        </p:txBody>
      </p:sp>
    </p:spTree>
    <p:extLst>
      <p:ext uri="{BB962C8B-B14F-4D97-AF65-F5344CB8AC3E}">
        <p14:creationId xmlns:p14="http://schemas.microsoft.com/office/powerpoint/2010/main" val="357629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96975"/>
            <a:ext cx="8147248" cy="5545138"/>
          </a:xfrm>
        </p:spPr>
        <p:txBody>
          <a:bodyPr/>
          <a:lstStyle/>
          <a:p>
            <a:endParaRPr lang="nl-BE" dirty="0"/>
          </a:p>
          <a:p>
            <a:r>
              <a:rPr lang="nl-BE" dirty="0" err="1"/>
              <a:t>Discuss</a:t>
            </a:r>
            <a:r>
              <a:rPr lang="nl-BE" dirty="0"/>
              <a:t> </a:t>
            </a:r>
            <a:r>
              <a:rPr lang="nl-BE" dirty="0" err="1"/>
              <a:t>how</a:t>
            </a:r>
            <a:r>
              <a:rPr lang="nl-BE" dirty="0"/>
              <a:t> a discrete </a:t>
            </a:r>
            <a:r>
              <a:rPr lang="nl-BE" dirty="0" err="1"/>
              <a:t>choice</a:t>
            </a:r>
            <a:r>
              <a:rPr lang="nl-BE" dirty="0"/>
              <a:t> experiment </a:t>
            </a:r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used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estimate</a:t>
            </a:r>
            <a:r>
              <a:rPr lang="nl-BE" dirty="0"/>
              <a:t> the </a:t>
            </a:r>
            <a:r>
              <a:rPr lang="nl-BE" dirty="0" err="1"/>
              <a:t>tradeoffs</a:t>
            </a:r>
            <a:r>
              <a:rPr lang="nl-BE" dirty="0"/>
              <a:t> </a:t>
            </a:r>
            <a:r>
              <a:rPr lang="nl-BE" dirty="0" err="1"/>
              <a:t>respondents</a:t>
            </a:r>
            <a:r>
              <a:rPr lang="nl-BE" dirty="0"/>
              <a:t> make </a:t>
            </a:r>
            <a:r>
              <a:rPr lang="nl-BE" dirty="0" err="1"/>
              <a:t>between</a:t>
            </a:r>
            <a:r>
              <a:rPr lang="nl-BE" dirty="0"/>
              <a:t> the </a:t>
            </a:r>
            <a:r>
              <a:rPr lang="nl-BE" dirty="0" err="1"/>
              <a:t>dimensions</a:t>
            </a:r>
            <a:r>
              <a:rPr lang="nl-BE" dirty="0"/>
              <a:t> of the HDI</a:t>
            </a:r>
          </a:p>
          <a:p>
            <a:endParaRPr lang="nl-BE" dirty="0"/>
          </a:p>
          <a:p>
            <a:r>
              <a:rPr lang="nl-BE" dirty="0" err="1"/>
              <a:t>Provide</a:t>
            </a:r>
            <a:r>
              <a:rPr lang="nl-BE" dirty="0"/>
              <a:t> a </a:t>
            </a:r>
            <a:r>
              <a:rPr lang="nl-BE" dirty="0" err="1"/>
              <a:t>proof</a:t>
            </a:r>
            <a:r>
              <a:rPr lang="nl-BE" dirty="0"/>
              <a:t>-of-concept </a:t>
            </a:r>
            <a:r>
              <a:rPr lang="nl-BE" dirty="0" err="1"/>
              <a:t>with</a:t>
            </a:r>
            <a:r>
              <a:rPr lang="nl-BE" dirty="0"/>
              <a:t> a sample of </a:t>
            </a:r>
            <a:r>
              <a:rPr lang="nl-BE" dirty="0" err="1"/>
              <a:t>about</a:t>
            </a:r>
            <a:r>
              <a:rPr lang="nl-BE" dirty="0"/>
              <a:t> 1000 ECON </a:t>
            </a:r>
            <a:r>
              <a:rPr lang="nl-BE" dirty="0" err="1"/>
              <a:t>students</a:t>
            </a:r>
            <a:r>
              <a:rPr lang="nl-BE" dirty="0"/>
              <a:t> in </a:t>
            </a:r>
            <a:r>
              <a:rPr lang="nl-BE" dirty="0" err="1"/>
              <a:t>four</a:t>
            </a:r>
            <a:r>
              <a:rPr lang="nl-BE" dirty="0"/>
              <a:t> </a:t>
            </a:r>
            <a:r>
              <a:rPr lang="nl-BE" dirty="0" err="1"/>
              <a:t>countries</a:t>
            </a:r>
            <a:r>
              <a:rPr lang="nl-BE" dirty="0"/>
              <a:t> (BE, COL, ET, US)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This</a:t>
            </a:r>
            <a:r>
              <a:rPr lang="nl-BE" dirty="0"/>
              <a:t> paper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94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A super-</a:t>
            </a:r>
            <a:r>
              <a:rPr lang="nl-BE" dirty="0" err="1"/>
              <a:t>generalized</a:t>
            </a:r>
            <a:r>
              <a:rPr lang="nl-BE" dirty="0"/>
              <a:t> HDI</a:t>
            </a:r>
          </a:p>
          <a:p>
            <a:pPr marL="514350" indent="-514350">
              <a:buFont typeface="+mj-lt"/>
              <a:buAutoNum type="arabicPeriod"/>
            </a:pP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Discrete </a:t>
            </a:r>
            <a:r>
              <a:rPr lang="nl-BE" dirty="0" err="1"/>
              <a:t>choice</a:t>
            </a:r>
            <a:r>
              <a:rPr lang="nl-BE" dirty="0"/>
              <a:t> approach</a:t>
            </a:r>
          </a:p>
          <a:p>
            <a:pPr marL="514350" indent="-514350">
              <a:buFont typeface="+mj-lt"/>
              <a:buAutoNum type="arabicPeriod"/>
            </a:pP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Data</a:t>
            </a:r>
          </a:p>
          <a:p>
            <a:pPr marL="514350" indent="-514350">
              <a:buFont typeface="+mj-lt"/>
              <a:buAutoNum type="arabicPeriod"/>
            </a:pP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 err="1"/>
              <a:t>Results</a:t>
            </a:r>
            <a:endParaRPr lang="nl-BE" dirty="0"/>
          </a:p>
          <a:p>
            <a:pPr marL="514350" indent="-514350">
              <a:buFont typeface="+mj-lt"/>
              <a:buAutoNum type="arabicPeriod"/>
            </a:pP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 err="1"/>
              <a:t>Conclusion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Outline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92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975"/>
                <a:ext cx="8579296" cy="5545138"/>
              </a:xfrm>
            </p:spPr>
            <p:txBody>
              <a:bodyPr/>
              <a:lstStyle/>
              <a:p>
                <a:endParaRPr lang="en-US" dirty="0"/>
              </a:p>
              <a:p>
                <a:r>
                  <a:rPr lang="en-US" dirty="0"/>
                  <a:t>A super-generalized HDI</a:t>
                </a:r>
              </a:p>
              <a:p>
                <a:endParaRPr lang="en-US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>
                              <a:latin typeface="Cambria Math"/>
                            </a:rPr>
                            <m:t>𝐻𝐷𝐼</m:t>
                          </m:r>
                        </m:e>
                        <m:sub>
                          <m:r>
                            <a:rPr lang="en-US" altLang="en-US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altLang="en-US" i="1">
                              <a:latin typeface="Cambria Math"/>
                            </a:rPr>
                            <m:t>𝑔𝑒𝑛</m:t>
                          </m:r>
                        </m:sub>
                      </m:sSub>
                      <m:r>
                        <a:rPr lang="en-US" alt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altLang="en-US" i="1">
                              <a:latin typeface="Cambria Math"/>
                            </a:rPr>
                            <m:t>𝑦</m:t>
                          </m:r>
                        </m:sub>
                      </m:sSub>
                      <m:sSup>
                        <m:sSup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i="1">
                              <a:latin typeface="Cambria Math"/>
                              <a:ea typeface="Cambria Math"/>
                            </a:rPr>
                            <m:t>×</m:t>
                          </m:r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d>
                            <m:dPr>
                              <m:ctrlP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  <m:r>
                        <a:rPr lang="en-US" alt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nl-BE" alt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sSup>
                        <m:sSup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i="1">
                              <a:latin typeface="Cambria Math"/>
                              <a:ea typeface="Cambria Math"/>
                            </a:rPr>
                            <m:t>×</m:t>
                          </m:r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nl-BE" altLang="en-US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d>
                            <m:dPr>
                              <m:ctrlP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l-BE" alt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𝑙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  <m:r>
                        <a:rPr lang="en-US" altLang="en-US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altLang="en-US" i="1">
                              <a:latin typeface="Cambria Math"/>
                              <a:ea typeface="Cambria Math"/>
                            </a:rPr>
                            <m:t>𝑒</m:t>
                          </m:r>
                        </m:sub>
                      </m:sSub>
                      <m:sSup>
                        <m:sSup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i="1">
                              <a:latin typeface="Cambria Math"/>
                              <a:ea typeface="Cambria Math"/>
                            </a:rPr>
                            <m:t>×</m:t>
                          </m:r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d>
                            <m:dPr>
                              <m:ctrlP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l-BE" altLang="en-US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</m:oMath>
                  </m:oMathPara>
                </a14:m>
                <a:endParaRPr lang="en-US" dirty="0"/>
              </a:p>
              <a:p>
                <a:endParaRPr lang="en-US" sz="1600" dirty="0"/>
              </a:p>
              <a:p>
                <a:pPr marL="0" indent="0">
                  <a:buNone/>
                </a:pPr>
                <a:r>
                  <a:rPr lang="en-US" dirty="0"/>
                  <a:t>    with: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 smtClean="0">
                                            <a:latin typeface="Cambria Math"/>
                                            <a:ea typeface="Cambria Math"/>
                                          </a:rPr>
                                          <m:t>𝛼</m:t>
                                        </m:r>
                                      </m:e>
                                    </m:d>
                                  </m:sup>
                                </m:sSup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𝛼</m:t>
                                        </m:r>
                                      </m:sup>
                                    </m:sSup>
                                    <m:r>
                                      <a:rPr lang="en-US" b="0" i="1" smtClean="0">
                                        <a:latin typeface="Cambria Math"/>
                                      </a:rPr>
                                      <m:t>−1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/>
                                        <a:ea typeface="Cambria Math"/>
                                      </a:rPr>
                                      <m:t>𝛼</m:t>
                                    </m:r>
                                  </m:den>
                                </m:f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/>
                                  </a:rPr>
                                  <m:t>if</m:t>
                                </m:r>
                                <m:r>
                                  <a:rPr lang="en-US" i="1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  <m:r>
                                  <a:rPr lang="en-US" i="1" smtClean="0">
                                    <a:latin typeface="Cambria Math"/>
                                    <a:ea typeface="Cambria Math"/>
                                  </a:rPr>
                                  <m:t>≠</m:t>
                                </m:r>
                                <m:r>
                                  <a:rPr lang="en-US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i="1">
                                            <a:latin typeface="Cambria Math"/>
                                            <a:ea typeface="Cambria Math"/>
                                          </a:rPr>
                                          <m:t>𝛼</m:t>
                                        </m:r>
                                      </m:e>
                                    </m:d>
                                  </m:sup>
                                </m:sSup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/>
                                  </a:rPr>
                                  <m:t>=</m:t>
                                </m:r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 b="0" i="0" smtClean="0">
                                    <a:latin typeface="Cambria Math"/>
                                  </a:rPr>
                                  <m:t>l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/>
                                  </a:rPr>
                                  <m:t>og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⁡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)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b="0" i="0" smtClean="0">
                                    <a:latin typeface="Cambria Math"/>
                                  </a:rPr>
                                  <m:t>if</m:t>
                                </m:r>
                                <m:r>
                                  <a:rPr lang="en-US" b="0" i="1" smtClean="0"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=0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sz="1600" dirty="0"/>
              </a:p>
              <a:p>
                <a:r>
                  <a:rPr lang="en-US" dirty="0"/>
                  <a:t>This generalization allows for dimension-specific parameters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𝜔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975"/>
                <a:ext cx="8579296" cy="5545138"/>
              </a:xfrm>
              <a:blipFill rotWithShape="0">
                <a:blip r:embed="rId2"/>
                <a:stretch>
                  <a:fillRect l="-1493" b="-3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 super-generalized HDI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54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975"/>
                <a:ext cx="8003232" cy="5545138"/>
              </a:xfrm>
            </p:spPr>
            <p:txBody>
              <a:bodyPr/>
              <a:lstStyle/>
              <a:p>
                <a:endParaRPr lang="en-US" dirty="0"/>
              </a:p>
              <a:p>
                <a:r>
                  <a:rPr lang="en-US" dirty="0"/>
                  <a:t>MRS</a:t>
                </a:r>
              </a:p>
              <a:p>
                <a:endParaRPr lang="en-US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B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𝑀𝑅𝑆</m:t>
                          </m:r>
                        </m:e>
                        <m:sub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l-BE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B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l-B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B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l-BE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l-BE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sSubSup>
                                <m:sSubSup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l-BE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  <m:sup/>
                              </m:sSubSup>
                              <m:r>
                                <a:rPr lang="nl-BE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sSubSup>
                                <m:sSubSup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  <m:sup/>
                              </m:sSubSup>
                              <m:r>
                                <a:rPr lang="nl-BE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l-BE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𝑙𝑜𝑔</m:t>
                              </m:r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𝑚𝑎𝑥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𝑙𝑜𝑔</m:t>
                              </m:r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𝑚𝑖𝑛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𝑚𝑎𝑥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𝑚𝑖𝑛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den>
                      </m:f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975"/>
                <a:ext cx="8003232" cy="5545138"/>
              </a:xfrm>
              <a:blipFill rotWithShape="0">
                <a:blip r:embed="rId2"/>
                <a:stretch>
                  <a:fillRect l="-15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 super-generalized HDI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377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975"/>
                <a:ext cx="8003232" cy="5545138"/>
              </a:xfrm>
            </p:spPr>
            <p:txBody>
              <a:bodyPr/>
              <a:lstStyle/>
              <a:p>
                <a:endParaRPr lang="en-US" dirty="0"/>
              </a:p>
              <a:p>
                <a:r>
                  <a:rPr lang="en-US" dirty="0"/>
                  <a:t>MRS (Old HDI)</a:t>
                </a:r>
              </a:p>
              <a:p>
                <a:endParaRPr lang="en-US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B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𝑀𝑅𝑆</m:t>
                          </m:r>
                        </m:e>
                        <m:sub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l-BE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B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l-B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B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l-BE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l-BE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sSubSup>
                                <m:sSubSup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l-BE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  <m:sup/>
                              </m:sSubSup>
                              <m:r>
                                <a:rPr lang="nl-BE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sSubSup>
                                <m:sSubSup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  <m:sup/>
                              </m:sSubSup>
                              <m:r>
                                <a:rPr lang="nl-BE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l-BE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𝑙𝑜𝑔</m:t>
                              </m:r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𝑚𝑎𝑥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𝑙𝑜𝑔</m:t>
                              </m:r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𝑚𝑖𝑛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𝑚𝑎𝑥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𝑚𝑖𝑛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den>
                      </m:f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975"/>
                <a:ext cx="8003232" cy="5545138"/>
              </a:xfrm>
              <a:blipFill rotWithShape="0">
                <a:blip r:embed="rId2"/>
                <a:stretch>
                  <a:fillRect l="-15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 super-generalized HDI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39752" y="2348880"/>
            <a:ext cx="2232248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191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975"/>
                <a:ext cx="8003232" cy="5545138"/>
              </a:xfrm>
            </p:spPr>
            <p:txBody>
              <a:bodyPr/>
              <a:lstStyle/>
              <a:p>
                <a:endParaRPr lang="en-US" dirty="0"/>
              </a:p>
              <a:p>
                <a:r>
                  <a:rPr lang="en-US" dirty="0"/>
                  <a:t>MRS (New HDI)</a:t>
                </a:r>
              </a:p>
              <a:p>
                <a:endParaRPr lang="en-US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B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𝑀𝑅𝑆</m:t>
                          </m:r>
                        </m:e>
                        <m:sub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l-BE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B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l-B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B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l-BE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l-BE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l-BE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l-BE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𝑙𝑜𝑔</m:t>
                              </m:r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𝑚𝑎𝑥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𝑙𝑜𝑔</m:t>
                              </m:r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𝑚𝑖𝑛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𝑚𝑎𝑥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𝑚𝑖𝑛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den>
                      </m:f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975"/>
                <a:ext cx="8003232" cy="5545138"/>
              </a:xfrm>
              <a:blipFill rotWithShape="0">
                <a:blip r:embed="rId2"/>
                <a:stretch>
                  <a:fillRect l="-15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 super-generalized HDI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627784" y="2348880"/>
            <a:ext cx="720080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719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975"/>
                <a:ext cx="8003232" cy="5545138"/>
              </a:xfrm>
            </p:spPr>
            <p:txBody>
              <a:bodyPr/>
              <a:lstStyle/>
              <a:p>
                <a:endParaRPr lang="en-US" dirty="0"/>
              </a:p>
              <a:p>
                <a:r>
                  <a:rPr lang="en-US" dirty="0"/>
                  <a:t>MRS (</a:t>
                </a:r>
                <a:r>
                  <a:rPr lang="en-US" dirty="0" err="1"/>
                  <a:t>Chakravarty</a:t>
                </a:r>
                <a:r>
                  <a:rPr lang="en-US" dirty="0"/>
                  <a:t> HDI)</a:t>
                </a:r>
              </a:p>
              <a:p>
                <a:endParaRPr lang="en-US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B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𝑀𝑅𝑆</m:t>
                          </m:r>
                        </m:e>
                        <m:sub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l-BE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B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l-B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B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l-BE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nl-BE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l-BE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l-BE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𝑙𝑜𝑔</m:t>
                              </m:r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𝑚𝑎𝑥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𝑙𝑜𝑔</m:t>
                              </m:r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𝑚𝑖𝑛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𝑚𝑎𝑥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𝑚𝑖𝑛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den>
                      </m:f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975"/>
                <a:ext cx="8003232" cy="5545138"/>
              </a:xfrm>
              <a:blipFill rotWithShape="0">
                <a:blip r:embed="rId2"/>
                <a:stretch>
                  <a:fillRect l="-15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 super-generalized HDI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11760" y="2348880"/>
            <a:ext cx="720080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654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975"/>
                <a:ext cx="8003232" cy="5545138"/>
              </a:xfrm>
            </p:spPr>
            <p:txBody>
              <a:bodyPr/>
              <a:lstStyle/>
              <a:p>
                <a:endParaRPr lang="en-US" dirty="0"/>
              </a:p>
              <a:p>
                <a:r>
                  <a:rPr lang="en-US" dirty="0"/>
                  <a:t>MRS (super-generalized HDI)</a:t>
                </a:r>
              </a:p>
              <a:p>
                <a:endParaRPr lang="en-US" sz="1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B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𝑀𝑅𝑆</m:t>
                          </m:r>
                        </m:e>
                        <m:sub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l-BE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l-BE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B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l-BE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BE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nl-BE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l-BE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sSubSup>
                                <m:sSubSup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l-BE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  <m:sup/>
                              </m:sSubSup>
                              <m:r>
                                <a:rPr lang="nl-BE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sSubSup>
                                <m:sSubSup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  <m:sup/>
                              </m:sSubSup>
                              <m:r>
                                <a:rPr lang="nl-BE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nl-BE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𝑙𝑜𝑔</m:t>
                              </m:r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𝑚𝑎𝑥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𝑙𝑜𝑔</m:t>
                              </m:r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𝑚𝑖𝑛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𝑚𝑎𝑥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nl-BE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nl-BE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l-BE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𝑚𝑖𝑛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den>
                      </m:f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nl-BE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975"/>
                <a:ext cx="8003232" cy="5545138"/>
              </a:xfrm>
              <a:blipFill rotWithShape="0">
                <a:blip r:embed="rId2"/>
                <a:stretch>
                  <a:fillRect l="-15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 super-generalized HDI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299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>
                <a:solidFill>
                  <a:schemeClr val="bg1">
                    <a:lumMod val="65000"/>
                  </a:schemeClr>
                </a:solidFill>
              </a:rPr>
              <a:t>A super-</a:t>
            </a:r>
            <a:r>
              <a:rPr lang="nl-BE" dirty="0" err="1">
                <a:solidFill>
                  <a:schemeClr val="bg1">
                    <a:lumMod val="65000"/>
                  </a:schemeClr>
                </a:solidFill>
              </a:rPr>
              <a:t>generalized</a:t>
            </a:r>
            <a:r>
              <a:rPr lang="nl-BE" dirty="0">
                <a:solidFill>
                  <a:schemeClr val="bg1">
                    <a:lumMod val="65000"/>
                  </a:schemeClr>
                </a:solidFill>
              </a:rPr>
              <a:t> HDI</a:t>
            </a:r>
          </a:p>
          <a:p>
            <a:pPr marL="514350" indent="-514350">
              <a:buFont typeface="+mj-lt"/>
              <a:buAutoNum type="arabicPeriod"/>
            </a:pP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Discrete </a:t>
            </a:r>
            <a:r>
              <a:rPr lang="nl-BE" dirty="0" err="1"/>
              <a:t>choice</a:t>
            </a:r>
            <a:r>
              <a:rPr lang="nl-BE" dirty="0"/>
              <a:t> approach</a:t>
            </a:r>
          </a:p>
          <a:p>
            <a:pPr marL="514350" indent="-514350">
              <a:buFont typeface="+mj-lt"/>
              <a:buAutoNum type="arabicPeriod"/>
            </a:pP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Data</a:t>
            </a:r>
          </a:p>
          <a:p>
            <a:pPr marL="514350" indent="-514350">
              <a:buFont typeface="+mj-lt"/>
              <a:buAutoNum type="arabicPeriod"/>
            </a:pP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 err="1"/>
              <a:t>Results</a:t>
            </a:r>
            <a:endParaRPr lang="nl-BE" dirty="0"/>
          </a:p>
          <a:p>
            <a:pPr marL="514350" indent="-514350">
              <a:buFont typeface="+mj-lt"/>
              <a:buAutoNum type="arabicPeriod"/>
            </a:pP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 err="1"/>
              <a:t>Conclusion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Outline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636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Discrete </a:t>
            </a:r>
            <a:r>
              <a:rPr lang="nl-BE" dirty="0" err="1"/>
              <a:t>choice</a:t>
            </a:r>
            <a:r>
              <a:rPr lang="nl-BE" dirty="0"/>
              <a:t> approach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2" t="37024" r="25782" b="33857"/>
          <a:stretch/>
        </p:blipFill>
        <p:spPr bwMode="auto">
          <a:xfrm>
            <a:off x="107504" y="2060848"/>
            <a:ext cx="8856984" cy="30963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55" t="62678" r="31921" b="34613"/>
          <a:stretch/>
        </p:blipFill>
        <p:spPr bwMode="auto">
          <a:xfrm>
            <a:off x="4798072" y="4787104"/>
            <a:ext cx="2880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806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Discrete </a:t>
            </a:r>
            <a:r>
              <a:rPr lang="nl-BE" dirty="0" err="1"/>
              <a:t>choice</a:t>
            </a:r>
            <a:r>
              <a:rPr lang="nl-BE" dirty="0"/>
              <a:t> approach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2" t="37024" r="25782" b="33857"/>
          <a:stretch/>
        </p:blipFill>
        <p:spPr bwMode="auto">
          <a:xfrm>
            <a:off x="107504" y="2060848"/>
            <a:ext cx="8856984" cy="30963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548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Discrete choice approach: random utility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975"/>
                <a:ext cx="8507288" cy="5545138"/>
              </a:xfrm>
            </p:spPr>
            <p:txBody>
              <a:bodyPr/>
              <a:lstStyle/>
              <a:p>
                <a:r>
                  <a:rPr lang="en-GB" altLang="en-US" dirty="0"/>
                  <a:t>Utility consists of deterministic and stochastic part</a:t>
                </a:r>
              </a:p>
              <a:p>
                <a:endParaRPr lang="en-GB" altLang="en-US" sz="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alt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/>
                            </a:rPr>
                            <m:t>𝐴</m:t>
                          </m:r>
                        </m:sub>
                      </m:sSub>
                      <m:r>
                        <a:rPr lang="en-US" alt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/>
                            </a:rPr>
                            <m:t>𝐴</m:t>
                          </m:r>
                        </m:sub>
                      </m:sSub>
                      <m:r>
                        <a:rPr lang="en-US" alt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/>
                            </a:rPr>
                            <m:t>𝐴</m:t>
                          </m:r>
                        </m:sub>
                      </m:sSub>
                      <m:r>
                        <m:rPr>
                          <m:nor/>
                        </m:rPr>
                        <a:rPr lang="en-US" altLang="en-US" sz="2400" b="0" i="0" smtClean="0">
                          <a:latin typeface="Cambria Math"/>
                        </a:rPr>
                        <m:t>  </m:t>
                      </m:r>
                      <m:r>
                        <m:rPr>
                          <m:nor/>
                        </m:rPr>
                        <a:rPr lang="en-US" altLang="en-US" sz="2400" b="0" i="0" smtClean="0">
                          <a:latin typeface="Cambria Math"/>
                        </a:rPr>
                        <m:t>and</m:t>
                      </m:r>
                      <m:r>
                        <a:rPr lang="en-US" altLang="en-US" sz="2400" b="0" i="1" smtClean="0">
                          <a:latin typeface="Cambria Math"/>
                        </a:rPr>
                        <m:t>  </m:t>
                      </m:r>
                      <m:sSub>
                        <m:sSub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/>
                            </a:rPr>
                            <m:t>𝐵</m:t>
                          </m:r>
                        </m:sub>
                      </m:sSub>
                      <m:r>
                        <a:rPr lang="en-US" alt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/>
                            </a:rPr>
                            <m:t>𝐵</m:t>
                          </m:r>
                        </m:sub>
                      </m:sSub>
                      <m:r>
                        <a:rPr lang="en-US" alt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GB" altLang="en-US" sz="2400" dirty="0"/>
              </a:p>
              <a:p>
                <a:endParaRPr lang="en-GB" altLang="en-US" sz="2000" dirty="0"/>
              </a:p>
              <a:p>
                <a:endParaRPr lang="en-US" altLang="en-US" sz="2400" dirty="0"/>
              </a:p>
              <a:p>
                <a:pPr marL="0" indent="0">
                  <a:buNone/>
                </a:pPr>
                <a:endParaRPr lang="en-US" altLang="en-US" dirty="0"/>
              </a:p>
              <a:p>
                <a:pPr marL="0" indent="0">
                  <a:buNone/>
                </a:pPr>
                <a:endParaRPr lang="en-GB" altLang="en-US" dirty="0"/>
              </a:p>
              <a:p>
                <a:endParaRPr lang="en-GB" altLang="en-US" dirty="0"/>
              </a:p>
              <a:p>
                <a:endParaRPr lang="en-GB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975"/>
                <a:ext cx="8507288" cy="5545138"/>
              </a:xfrm>
              <a:blipFill rotWithShape="0">
                <a:blip r:embed="rId3"/>
                <a:stretch>
                  <a:fillRect l="-1504" t="-1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4427984" y="1700808"/>
            <a:ext cx="345638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734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Discrete choice approach: random utility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975"/>
                <a:ext cx="8507288" cy="5545138"/>
              </a:xfrm>
            </p:spPr>
            <p:txBody>
              <a:bodyPr/>
              <a:lstStyle/>
              <a:p>
                <a:r>
                  <a:rPr lang="en-GB" altLang="en-US" dirty="0"/>
                  <a:t>Utility consists of deterministic and stochastic part</a:t>
                </a:r>
              </a:p>
              <a:p>
                <a:endParaRPr lang="en-GB" altLang="en-US" sz="6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alt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/>
                            </a:rPr>
                            <m:t>𝐴</m:t>
                          </m:r>
                        </m:sub>
                      </m:sSub>
                      <m:r>
                        <a:rPr lang="en-US" alt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/>
                            </a:rPr>
                            <m:t>𝐴</m:t>
                          </m:r>
                        </m:sub>
                      </m:sSub>
                      <m:r>
                        <a:rPr lang="en-US" alt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/>
                            </a:rPr>
                            <m:t>𝐴</m:t>
                          </m:r>
                        </m:sub>
                      </m:sSub>
                      <m:r>
                        <m:rPr>
                          <m:nor/>
                        </m:rPr>
                        <a:rPr lang="en-US" altLang="en-US" sz="2400" b="0" i="0" smtClean="0">
                          <a:latin typeface="Cambria Math"/>
                        </a:rPr>
                        <m:t>  </m:t>
                      </m:r>
                      <m:r>
                        <m:rPr>
                          <m:nor/>
                        </m:rPr>
                        <a:rPr lang="en-US" altLang="en-US" sz="2400" b="0" i="0" smtClean="0">
                          <a:latin typeface="Cambria Math"/>
                        </a:rPr>
                        <m:t>and</m:t>
                      </m:r>
                      <m:r>
                        <a:rPr lang="en-US" altLang="en-US" sz="2400" b="0" i="1" smtClean="0">
                          <a:latin typeface="Cambria Math"/>
                        </a:rPr>
                        <m:t>  </m:t>
                      </m:r>
                      <m:sSub>
                        <m:sSubPr>
                          <m:ctrlPr>
                            <a:rPr lang="en-GB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>
                              <a:latin typeface="Cambria Math"/>
                            </a:rPr>
                            <m:t>𝑈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/>
                            </a:rPr>
                            <m:t>𝐵</m:t>
                          </m:r>
                        </m:sub>
                      </m:sSub>
                      <m:r>
                        <a:rPr lang="en-US" alt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/>
                            </a:rPr>
                            <m:t>𝐵</m:t>
                          </m:r>
                        </m:sub>
                      </m:sSub>
                      <m:r>
                        <a:rPr lang="en-US" alt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GB" altLang="en-US" sz="2400" dirty="0"/>
              </a:p>
              <a:p>
                <a:endParaRPr lang="en-GB" altLang="en-US" sz="2000" dirty="0"/>
              </a:p>
              <a:p>
                <a:r>
                  <a:rPr lang="en-GB" altLang="en-US" dirty="0"/>
                  <a:t>Deterministic part is given by “super-generalized HDI”: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/>
                          </a:rPr>
                          <m:t>𝐴</m:t>
                        </m:r>
                      </m:sub>
                    </m:sSub>
                    <m:r>
                      <a:rPr lang="en-US" alt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altLang="en-US" sz="2400" i="1">
                            <a:latin typeface="Cambria Math"/>
                          </a:rPr>
                          <m:t>𝑦</m:t>
                        </m:r>
                      </m:sub>
                    </m:sSub>
                    <m:sSup>
                      <m:sSup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400" i="1">
                            <a:latin typeface="Cambria Math"/>
                            <a:ea typeface="Cambria Math"/>
                          </a:rPr>
                          <m:t>×</m:t>
                        </m:r>
                        <m:d>
                          <m:dPr>
                            <m:ctrlPr>
                              <a:rPr lang="en-US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latin typeface="Cambria Math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US" altLang="en-US" sz="2400" i="1">
                                    <a:latin typeface="Cambria Math"/>
                                  </a:rPr>
                                  <m:t>𝑦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400" b="0" i="1" smtClean="0">
                                    <a:latin typeface="Cambria Math"/>
                                  </a:rPr>
                                  <m:t>𝐴</m:t>
                                </m:r>
                              </m:e>
                            </m:d>
                          </m:e>
                        </m:d>
                      </m:e>
                      <m:sup>
                        <m:d>
                          <m:dPr>
                            <m:ctrlPr>
                              <a:rPr lang="en-US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altLang="en-US" sz="2400" i="1">
                                    <a:latin typeface="Cambria Math"/>
                                  </a:rPr>
                                  <m:t>𝑦</m:t>
                                </m:r>
                              </m:sub>
                            </m:sSub>
                          </m:e>
                        </m:d>
                      </m:sup>
                    </m:sSup>
                    <m:r>
                      <a:rPr lang="en-US" altLang="en-US" sz="24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altLang="en-US" sz="2400" i="1">
                            <a:latin typeface="Cambria Math"/>
                          </a:rPr>
                          <m:t>𝑙</m:t>
                        </m:r>
                      </m:sub>
                    </m:sSub>
                    <m:sSup>
                      <m:sSup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400" i="1">
                            <a:latin typeface="Cambria Math"/>
                            <a:ea typeface="Cambria Math"/>
                          </a:rPr>
                          <m:t>×</m:t>
                        </m:r>
                        <m:d>
                          <m:dPr>
                            <m:ctrlPr>
                              <a:rPr lang="en-US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latin typeface="Cambria Math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US" altLang="en-US" sz="2400" i="1">
                                    <a:latin typeface="Cambria Math"/>
                                  </a:rPr>
                                  <m:t>𝑙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400" i="1">
                                    <a:latin typeface="Cambria Math"/>
                                  </a:rPr>
                                  <m:t>𝐴</m:t>
                                </m:r>
                              </m:e>
                            </m:d>
                          </m:e>
                        </m:d>
                      </m:e>
                      <m:sup>
                        <m:d>
                          <m:dPr>
                            <m:ctrlPr>
                              <a:rPr lang="en-US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nl-BE" altLang="en-US" sz="2400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</m:e>
                        </m:d>
                      </m:sup>
                    </m:sSup>
                    <m:r>
                      <a:rPr lang="en-US" altLang="en-US" sz="240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altLang="en-US" sz="2400" i="1">
                            <a:latin typeface="Cambria Math"/>
                            <a:ea typeface="Cambria Math"/>
                          </a:rPr>
                          <m:t>𝑒</m:t>
                        </m:r>
                      </m:sub>
                    </m:sSub>
                    <m:sSup>
                      <m:sSup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400" i="1">
                            <a:latin typeface="Cambria Math"/>
                            <a:ea typeface="Cambria Math"/>
                          </a:rPr>
                          <m:t>×</m:t>
                        </m:r>
                        <m:d>
                          <m:dPr>
                            <m:ctrlPr>
                              <a:rPr lang="en-US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latin typeface="Cambria Math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US" altLang="en-US" sz="2400" i="1">
                                    <a:latin typeface="Cambria Math"/>
                                  </a:rPr>
                                  <m:t>𝑒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400" i="1">
                                    <a:latin typeface="Cambria Math"/>
                                  </a:rPr>
                                  <m:t>𝐴</m:t>
                                </m:r>
                              </m:e>
                            </m:d>
                          </m:e>
                        </m:d>
                      </m:e>
                      <m:sup>
                        <m:d>
                          <m:dPr>
                            <m:ctrlPr>
                              <a:rPr lang="en-US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2400" i="1"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nl-BE" altLang="en-US" sz="24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𝑒</m:t>
                                </m:r>
                              </m:sub>
                            </m:sSub>
                          </m:e>
                        </m:d>
                      </m:sup>
                    </m:sSup>
                  </m:oMath>
                </a14:m>
                <a:r>
                  <a:rPr lang="en-GB" altLang="en-US" dirty="0"/>
                  <a:t> </a:t>
                </a:r>
              </a:p>
              <a:p>
                <a:pPr marL="0" indent="0" algn="ctr">
                  <a:buNone/>
                </a:pPr>
                <a:endParaRPr lang="en-GB" altLang="en-US" sz="16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/>
                            </a:rPr>
                            <m:t>𝐵</m:t>
                          </m:r>
                        </m:sub>
                      </m:sSub>
                      <m:r>
                        <a:rPr lang="en-US" alt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altLang="en-US" sz="2400" i="1">
                              <a:latin typeface="Cambria Math"/>
                            </a:rPr>
                            <m:t>𝑦</m:t>
                          </m:r>
                        </m:sub>
                      </m:sSub>
                      <m:sSup>
                        <m:sSup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d>
                            <m:d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sz="2400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altLang="en-US" sz="2400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sz="2400" b="0" i="1" smtClean="0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d>
                            <m:d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sz="2400" i="1"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altLang="en-US" sz="2400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  <m:r>
                        <a:rPr lang="en-US" alt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altLang="en-US" sz="2400" i="1">
                              <a:latin typeface="Cambria Math"/>
                            </a:rPr>
                            <m:t>𝑙</m:t>
                          </m:r>
                        </m:sub>
                      </m:sSub>
                      <m:sSup>
                        <m:sSup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d>
                            <m:d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sz="2400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altLang="en-US" sz="2400" i="1">
                                      <a:latin typeface="Cambria Math"/>
                                    </a:rPr>
                                    <m:t>𝑙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sz="2400" b="0" i="1" smtClean="0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d>
                            <m:d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sz="2400" i="1"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l-BE" altLang="en-US" sz="2400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  <m:r>
                        <a:rPr lang="en-US" altLang="en-US" sz="240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altLang="en-US" sz="2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sub>
                      </m:sSub>
                      <m:sSup>
                        <m:sSup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en-US" sz="2400" i="1">
                              <a:latin typeface="Cambria Math"/>
                              <a:ea typeface="Cambria Math"/>
                            </a:rPr>
                            <m:t>×</m:t>
                          </m:r>
                          <m:d>
                            <m:d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sz="2400" i="1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altLang="en-US" sz="2400" i="1">
                                      <a:latin typeface="Cambria Math"/>
                                    </a:rPr>
                                    <m:t>𝑒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sz="2400" b="0" i="1" smtClean="0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d>
                            <m:d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sz="2400" i="1"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l-BE" altLang="en-US" sz="24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</m:oMath>
                  </m:oMathPara>
                </a14:m>
                <a:endParaRPr lang="en-GB" altLang="en-US" dirty="0"/>
              </a:p>
              <a:p>
                <a:endParaRPr lang="en-GB" altLang="en-US" dirty="0"/>
              </a:p>
              <a:p>
                <a:r>
                  <a:rPr lang="en-GB" altLang="en-US" dirty="0"/>
                  <a:t>So that: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en-US" sz="2400" b="0" i="0" smtClean="0">
                              <a:latin typeface="Cambria Math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sz="24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US" altLang="en-US" sz="2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en-US" sz="2400" b="0" i="0" smtClean="0">
                              <a:latin typeface="Cambria Math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sz="2400" b="0" i="1" smtClean="0">
                                      <a:latin typeface="Cambria Math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altLang="en-US" sz="2400" b="0" i="1" smtClean="0">
                                      <a:latin typeface="Cambria Math"/>
                                    </a:rPr>
                                    <m:t>𝐴</m:t>
                                  </m:r>
                                </m:sub>
                              </m:sSub>
                              <m:r>
                                <a:rPr lang="en-US" altLang="en-US" sz="2400" b="0" i="1" smtClean="0">
                                  <a:latin typeface="Cambria Math"/>
                                </a:rPr>
                                <m:t>&gt;</m:t>
                              </m:r>
                              <m:sSub>
                                <m:sSubPr>
                                  <m:ctrlPr>
                                    <a:rPr lang="en-US" alt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sz="2400" b="0" i="1" smtClean="0">
                                      <a:latin typeface="Cambria Math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altLang="en-US" sz="2400" b="0" i="1" smtClean="0">
                                      <a:latin typeface="Cambria Math"/>
                                    </a:rPr>
                                    <m:t>𝐵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altLang="en-US" sz="24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b="0" i="1" smtClean="0">
                          <a:latin typeface="Cambria Math"/>
                        </a:rPr>
                        <m:t>                              </m:t>
                      </m:r>
                      <m:r>
                        <a:rPr lang="en-US" altLang="en-US" sz="24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en-US" sz="2400">
                              <a:latin typeface="Cambria Math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alt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sz="2400" i="1">
                                          <a:latin typeface="Cambria Math"/>
                                          <a:ea typeface="Cambria Math"/>
                                        </a:rPr>
                                        <m:t>𝜀</m:t>
                                      </m:r>
                                    </m:e>
                                    <m:sub>
                                      <m:r>
                                        <a:rPr lang="en-US" altLang="en-US" sz="2400" b="0" i="1" smtClean="0">
                                          <a:latin typeface="Cambria Math"/>
                                          <a:ea typeface="Cambria Math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r>
                                    <a:rPr lang="en-US" altLang="en-US" sz="2400" b="0" i="1" smtClean="0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sz="2400" i="1">
                                          <a:latin typeface="Cambria Math"/>
                                          <a:ea typeface="Cambria Math"/>
                                        </a:rPr>
                                        <m:t>𝜀</m:t>
                                      </m:r>
                                    </m:e>
                                    <m:sub>
                                      <m:r>
                                        <a:rPr lang="en-US" altLang="en-US" sz="2400" i="1">
                                          <a:latin typeface="Cambria Math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altLang="en-US" sz="2400" b="0" i="1" smtClean="0">
                                      <a:latin typeface="Cambria Math"/>
                                    </a:rPr>
                                    <m:t>&lt;</m:t>
                                  </m:r>
                                  <m:r>
                                    <a:rPr lang="en-US" altLang="en-US" sz="2400" b="0" i="1" smtClean="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en-US" sz="2400" i="1">
                                      <a:latin typeface="Cambria Math"/>
                                    </a:rPr>
                                    <m:t>𝐴</m:t>
                                  </m:r>
                                </m:sub>
                              </m:sSub>
                              <m:r>
                                <a:rPr lang="en-US" altLang="en-US" sz="2400" b="0" i="1" smtClean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sz="2400" b="0" i="1" smtClean="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en-US" sz="2400" i="1">
                                      <a:latin typeface="Cambria Math"/>
                                    </a:rPr>
                                    <m:t>𝐵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alt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975"/>
                <a:ext cx="8507288" cy="5545138"/>
              </a:xfrm>
              <a:blipFill rotWithShape="0">
                <a:blip r:embed="rId3"/>
                <a:stretch>
                  <a:fillRect l="-1504" t="-1099" r="-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794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GB" altLang="en-US" sz="1100" dirty="0"/>
              </a:p>
              <a:p>
                <a:r>
                  <a:rPr lang="en-GB" altLang="en-US" dirty="0"/>
                  <a:t>When errors are distributed according to extreme value distribution: (conditional) </a:t>
                </a:r>
                <a:r>
                  <a:rPr lang="en-GB" altLang="en-US" dirty="0" err="1"/>
                  <a:t>logit</a:t>
                </a:r>
                <a:r>
                  <a:rPr lang="en-GB" altLang="en-US" dirty="0"/>
                  <a:t> estimation</a:t>
                </a:r>
              </a:p>
              <a:p>
                <a:endParaRPr lang="en-GB" alt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en-US">
                              <a:latin typeface="Cambria Math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i="1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e>
                      </m:func>
                      <m:r>
                        <a:rPr lang="en-US" altLang="en-US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en-US">
                              <a:latin typeface="Cambria Math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𝐴</m:t>
                                  </m:r>
                                </m:sub>
                              </m:sSub>
                              <m:r>
                                <a:rPr lang="en-US" altLang="en-US" i="1">
                                  <a:latin typeface="Cambria Math"/>
                                </a:rPr>
                                <m:t>&gt;</m:t>
                              </m:r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𝐵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alt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>
                          <a:latin typeface="Cambria Math"/>
                        </a:rPr>
                        <m:t>                              =</m:t>
                      </m:r>
                      <m:func>
                        <m:func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en-US">
                              <a:latin typeface="Cambria Math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latin typeface="Cambria Math"/>
                                          <a:ea typeface="Cambria Math"/>
                                        </a:rPr>
                                        <m:t>𝜀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latin typeface="Cambria Math"/>
                                          <a:ea typeface="Cambria Math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en-US" i="1">
                                          <a:latin typeface="Cambria Math"/>
                                          <a:ea typeface="Cambria Math"/>
                                        </a:rPr>
                                        <m:t>𝜀</m:t>
                                      </m:r>
                                    </m:e>
                                    <m:sub>
                                      <m:r>
                                        <a:rPr lang="en-US" altLang="en-US" i="1">
                                          <a:latin typeface="Cambria Math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&lt;</m:t>
                                  </m:r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𝐴</m:t>
                                  </m:r>
                                </m:sub>
                              </m:sSub>
                              <m:r>
                                <a:rPr lang="en-US" altLang="en-US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latin typeface="Cambria Math"/>
                                    </a:rPr>
                                    <m:t>𝐵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GB" altLang="en-US" dirty="0"/>
              </a:p>
              <a:p>
                <a:pPr marL="0" indent="0">
                  <a:buNone/>
                </a:pPr>
                <a:r>
                  <a:rPr lang="en-US" altLang="en-US" dirty="0"/>
                  <a:t>			       </a:t>
                </a:r>
                <a14:m>
                  <m:oMath xmlns:m="http://schemas.openxmlformats.org/officeDocument/2006/math">
                    <m:r>
                      <a:rPr lang="en-US" alt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alt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altLang="en-US" i="1">
                            <a:latin typeface="Cambria Math" panose="02040503050406030204" pitchFamily="18" charset="0"/>
                          </a:rPr>
                          <m:t>𝑒𝑥𝑝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l-BE" alt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l-BE" alt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BE" altLang="en-US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nl-BE" alt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nl-BE" altLang="en-US" i="1">
                            <a:latin typeface="Cambria Math" panose="02040503050406030204" pitchFamily="18" charset="0"/>
                          </a:rPr>
                          <m:t>𝑒𝑥𝑝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l-BE" alt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l-BE" alt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BE" altLang="en-US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nl-BE" altLang="en-US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</m:e>
                        </m:d>
                        <m:r>
                          <a:rPr lang="nl-BE" alt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l-BE" altLang="en-US" i="1">
                            <a:latin typeface="Cambria Math" panose="02040503050406030204" pitchFamily="18" charset="0"/>
                          </a:rPr>
                          <m:t>𝑒𝑥𝑝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nl-BE" alt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l-BE" alt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BE" altLang="en-US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nl-BE" alt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en-GB" altLang="en-US" dirty="0"/>
              </a:p>
              <a:p>
                <a:pPr marL="0" indent="0">
                  <a:buNone/>
                </a:pPr>
                <a:endParaRPr lang="en-GB" altLang="en-US" dirty="0"/>
              </a:p>
              <a:p>
                <a:r>
                  <a:rPr lang="en-GB" altLang="en-US" dirty="0"/>
                  <a:t>Maximum likelihood estimation </a:t>
                </a:r>
              </a:p>
              <a:p>
                <a:pPr marL="0" indent="0">
                  <a:buNone/>
                </a:pPr>
                <a:endParaRPr lang="en-GB" altLang="en-US" dirty="0"/>
              </a:p>
              <a:p>
                <a:pPr marL="0" indent="0">
                  <a:buNone/>
                </a:pPr>
                <a:endParaRPr lang="en-GB" altLang="en-US" dirty="0"/>
              </a:p>
              <a:p>
                <a:pPr marL="0" indent="0">
                  <a:buNone/>
                </a:pPr>
                <a:endParaRPr lang="en-GB" alt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Discrete choice approach: random utility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61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  <a:p>
            <a:r>
              <a:rPr lang="nl-BE" dirty="0"/>
              <a:t>Parameter </a:t>
            </a:r>
            <a:r>
              <a:rPr lang="nl-BE" dirty="0" err="1"/>
              <a:t>restrictions</a:t>
            </a:r>
            <a:r>
              <a:rPr lang="nl-BE" dirty="0"/>
              <a:t> </a:t>
            </a:r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tested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Likelihood</a:t>
            </a:r>
            <a:r>
              <a:rPr lang="nl-BE" dirty="0"/>
              <a:t> Ratio tests</a:t>
            </a:r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Discrete choice approach: random utility 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2723754"/>
                  </p:ext>
                </p:extLst>
              </p:nvPr>
            </p:nvGraphicFramePr>
            <p:xfrm>
              <a:off x="2483768" y="3068960"/>
              <a:ext cx="4344144" cy="2056892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098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7343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70840">
                    <a:tc gridSpan="2">
                      <a:txBody>
                        <a:bodyPr/>
                        <a:lstStyle/>
                        <a:p>
                          <a:r>
                            <a:rPr lang="nl-BE" dirty="0">
                              <a:solidFill>
                                <a:schemeClr val="tx1"/>
                              </a:solidFill>
                            </a:rPr>
                            <a:t>Parameter </a:t>
                          </a:r>
                          <a:r>
                            <a:rPr lang="nl-BE" dirty="0" err="1">
                              <a:solidFill>
                                <a:schemeClr val="tx1"/>
                              </a:solidFill>
                            </a:rPr>
                            <a:t>restrictions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l-BE" dirty="0">
                              <a:solidFill>
                                <a:schemeClr val="tx1"/>
                              </a:solidFill>
                            </a:rPr>
                            <a:t>H1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Sup>
                                      <m:sSubSupPr>
                                        <m:ctrlPr>
                                          <a:rPr lang="nl-BE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l-BE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  <m:sub>
                                        <m:r>
                                          <a:rPr lang="nl-BE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  <m:sup/>
                                    </m:sSubSup>
                                    <m:r>
                                      <a:rPr lang="nl-B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:</m:t>
                                    </m:r>
                                    <m:r>
                                      <a:rPr lang="en-US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nl-B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nl-B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nl-B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  <m:r>
                                  <a:rPr lang="nl-B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nl-B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l-BE" dirty="0">
                              <a:solidFill>
                                <a:schemeClr val="tx1"/>
                              </a:solidFill>
                            </a:rPr>
                            <a:t>H1’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Sup>
                                      <m:sSubSupPr>
                                        <m:ctrlPr>
                                          <a:rPr lang="nl-BE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l-BE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  <m:sub>
                                        <m:r>
                                          <a:rPr lang="nl-BE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  <m:sup/>
                                    </m:sSubSup>
                                    <m:r>
                                      <a:rPr lang="nl-B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:</m:t>
                                    </m:r>
                                    <m:r>
                                      <a:rPr lang="en-US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nl-B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nl-B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nl-B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  <m:r>
                                  <a:rPr lang="nl-B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nl-B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  <m:r>
                                  <a:rPr lang="nl-B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l-BE" dirty="0">
                              <a:solidFill>
                                <a:schemeClr val="tx1"/>
                              </a:solidFill>
                            </a:rPr>
                            <a:t>H1’’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Sup>
                                      <m:sSubSupPr>
                                        <m:ctrlPr>
                                          <a:rPr lang="nl-BE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l-BE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  <m:sub>
                                        <m:r>
                                          <a:rPr lang="nl-BE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  <m:sup/>
                                    </m:sSubSup>
                                    <m:r>
                                      <a:rPr lang="nl-B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:</m:t>
                                    </m:r>
                                    <m:r>
                                      <a:rPr lang="en-US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nl-B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nl-B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nl-B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  <m:r>
                                  <a:rPr lang="nl-B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nl-B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  <m:r>
                                  <a:rPr lang="nl-B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l-BE" dirty="0">
                              <a:solidFill>
                                <a:schemeClr val="tx1"/>
                              </a:solidFill>
                            </a:rPr>
                            <a:t>H2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sSubSup>
                                      <m:sSubSupPr>
                                        <m:ctrlPr>
                                          <a:rPr lang="nl-BE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l-BE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  <m:sub>
                                        <m:r>
                                          <a:rPr lang="nl-BE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  <m:sup/>
                                    </m:sSubSup>
                                    <m:r>
                                      <a:rPr lang="nl-B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: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ω</m:t>
                                    </m:r>
                                  </m:e>
                                  <m:sub>
                                    <m:r>
                                      <a:rPr lang="nl-B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nl-B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ω</m:t>
                                    </m:r>
                                  </m:e>
                                  <m:sub>
                                    <m:r>
                                      <a:rPr lang="nl-B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  <m:r>
                                  <a:rPr lang="nl-BE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ω</m:t>
                                    </m:r>
                                  </m:e>
                                  <m:sub>
                                    <m:r>
                                      <a:rPr lang="nl-BE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2723754"/>
                  </p:ext>
                </p:extLst>
              </p:nvPr>
            </p:nvGraphicFramePr>
            <p:xfrm>
              <a:off x="2483768" y="3068960"/>
              <a:ext cx="4344144" cy="227076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609836"/>
                    <a:gridCol w="3734308"/>
                  </a:tblGrid>
                  <a:tr h="370840">
                    <a:tc gridSpan="2">
                      <a:txBody>
                        <a:bodyPr/>
                        <a:lstStyle/>
                        <a:p>
                          <a:r>
                            <a:rPr lang="nl-BE" dirty="0" smtClean="0">
                              <a:solidFill>
                                <a:schemeClr val="tx1"/>
                              </a:solidFill>
                            </a:rPr>
                            <a:t>Parameter </a:t>
                          </a:r>
                          <a:r>
                            <a:rPr lang="nl-BE" dirty="0" err="1" smtClean="0">
                              <a:solidFill>
                                <a:schemeClr val="tx1"/>
                              </a:solidFill>
                            </a:rPr>
                            <a:t>restrictions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</a:tr>
                  <a:tr h="474980">
                    <a:tc>
                      <a:txBody>
                        <a:bodyPr/>
                        <a:lstStyle/>
                        <a:p>
                          <a:r>
                            <a:rPr lang="nl-BE" dirty="0" smtClean="0">
                              <a:solidFill>
                                <a:schemeClr val="tx1"/>
                              </a:solidFill>
                            </a:rPr>
                            <a:t>H1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2"/>
                          <a:stretch>
                            <a:fillRect l="-16450" t="-84615" r="-326" b="-303846"/>
                          </a:stretch>
                        </a:blipFill>
                      </a:tcPr>
                    </a:tc>
                  </a:tr>
                  <a:tr h="474980">
                    <a:tc>
                      <a:txBody>
                        <a:bodyPr/>
                        <a:lstStyle/>
                        <a:p>
                          <a:r>
                            <a:rPr lang="nl-BE" dirty="0" smtClean="0">
                              <a:solidFill>
                                <a:schemeClr val="tx1"/>
                              </a:solidFill>
                            </a:rPr>
                            <a:t>H1’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 rotWithShape="0">
                          <a:blip r:embed="rId2"/>
                          <a:stretch>
                            <a:fillRect l="-16450" t="-184615" r="-326" b="-203846"/>
                          </a:stretch>
                        </a:blipFill>
                      </a:tcPr>
                    </a:tc>
                  </a:tr>
                  <a:tr h="474980">
                    <a:tc>
                      <a:txBody>
                        <a:bodyPr/>
                        <a:lstStyle/>
                        <a:p>
                          <a:r>
                            <a:rPr lang="nl-BE" dirty="0" smtClean="0">
                              <a:solidFill>
                                <a:schemeClr val="tx1"/>
                              </a:solidFill>
                            </a:rPr>
                            <a:t>H1’’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 rotWithShape="0">
                          <a:blip r:embed="rId2"/>
                          <a:stretch>
                            <a:fillRect l="-16450" t="-284615" r="-326" b="-103846"/>
                          </a:stretch>
                        </a:blipFill>
                      </a:tcPr>
                    </a:tc>
                  </a:tr>
                  <a:tr h="474980">
                    <a:tc>
                      <a:txBody>
                        <a:bodyPr/>
                        <a:lstStyle/>
                        <a:p>
                          <a:r>
                            <a:rPr lang="nl-BE" dirty="0" smtClean="0">
                              <a:solidFill>
                                <a:schemeClr val="tx1"/>
                              </a:solidFill>
                            </a:rPr>
                            <a:t>H2</a:t>
                          </a:r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6450" t="-384615" r="-326" b="-384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30312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>
                <a:solidFill>
                  <a:schemeClr val="bg1">
                    <a:lumMod val="65000"/>
                  </a:schemeClr>
                </a:solidFill>
              </a:rPr>
              <a:t>A super-</a:t>
            </a:r>
            <a:r>
              <a:rPr lang="nl-BE" dirty="0" err="1">
                <a:solidFill>
                  <a:schemeClr val="bg1">
                    <a:lumMod val="65000"/>
                  </a:schemeClr>
                </a:solidFill>
              </a:rPr>
              <a:t>generalized</a:t>
            </a:r>
            <a:r>
              <a:rPr lang="nl-BE" dirty="0">
                <a:solidFill>
                  <a:schemeClr val="bg1">
                    <a:lumMod val="65000"/>
                  </a:schemeClr>
                </a:solidFill>
              </a:rPr>
              <a:t> HDI</a:t>
            </a:r>
          </a:p>
          <a:p>
            <a:pPr marL="514350" indent="-514350">
              <a:buFont typeface="+mj-lt"/>
              <a:buAutoNum type="arabicPeriod"/>
            </a:pPr>
            <a:endParaRPr lang="nl-BE" dirty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nl-BE" dirty="0">
                <a:solidFill>
                  <a:schemeClr val="bg1">
                    <a:lumMod val="65000"/>
                  </a:schemeClr>
                </a:solidFill>
              </a:rPr>
              <a:t>Discrete </a:t>
            </a:r>
            <a:r>
              <a:rPr lang="nl-BE" dirty="0" err="1">
                <a:solidFill>
                  <a:schemeClr val="bg1">
                    <a:lumMod val="65000"/>
                  </a:schemeClr>
                </a:solidFill>
              </a:rPr>
              <a:t>choice</a:t>
            </a:r>
            <a:r>
              <a:rPr lang="nl-BE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BE" dirty="0" err="1">
                <a:solidFill>
                  <a:schemeClr val="bg1">
                    <a:lumMod val="65000"/>
                  </a:schemeClr>
                </a:solidFill>
              </a:rPr>
              <a:t>experiments</a:t>
            </a:r>
            <a:endParaRPr lang="nl-BE" dirty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Data</a:t>
            </a:r>
          </a:p>
          <a:p>
            <a:pPr marL="514350" indent="-514350">
              <a:buFont typeface="+mj-lt"/>
              <a:buAutoNum type="arabicPeriod"/>
            </a:pP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 err="1"/>
              <a:t>Results</a:t>
            </a:r>
            <a:endParaRPr lang="nl-BE" dirty="0"/>
          </a:p>
          <a:p>
            <a:pPr marL="514350" indent="-514350">
              <a:buFont typeface="+mj-lt"/>
              <a:buAutoNum type="arabicPeriod"/>
            </a:pP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 err="1"/>
              <a:t>Conclusion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Outline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2490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  <a:p>
            <a:r>
              <a:rPr lang="nl-BE" dirty="0"/>
              <a:t>Paper-</a:t>
            </a:r>
            <a:r>
              <a:rPr lang="nl-BE" dirty="0" err="1"/>
              <a:t>and</a:t>
            </a:r>
            <a:r>
              <a:rPr lang="nl-BE" dirty="0"/>
              <a:t>-</a:t>
            </a:r>
            <a:r>
              <a:rPr lang="nl-BE" dirty="0" err="1"/>
              <a:t>pencil</a:t>
            </a:r>
            <a:r>
              <a:rPr lang="nl-BE" dirty="0"/>
              <a:t> questionnaire </a:t>
            </a:r>
            <a:r>
              <a:rPr lang="nl-BE" dirty="0" err="1"/>
              <a:t>among</a:t>
            </a:r>
            <a:r>
              <a:rPr lang="nl-BE" dirty="0"/>
              <a:t> ECON </a:t>
            </a:r>
            <a:r>
              <a:rPr lang="nl-BE" dirty="0" err="1"/>
              <a:t>students</a:t>
            </a:r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r>
              <a:rPr lang="nl-BE" dirty="0"/>
              <a:t>Non-</a:t>
            </a:r>
            <a:r>
              <a:rPr lang="nl-BE" dirty="0" err="1"/>
              <a:t>representative</a:t>
            </a:r>
            <a:r>
              <a:rPr lang="nl-BE" dirty="0"/>
              <a:t> sample</a:t>
            </a:r>
          </a:p>
          <a:p>
            <a:r>
              <a:rPr lang="nl-BE" dirty="0"/>
              <a:t>“</a:t>
            </a:r>
            <a:r>
              <a:rPr lang="nl-BE" dirty="0" err="1"/>
              <a:t>Proof</a:t>
            </a:r>
            <a:r>
              <a:rPr lang="nl-BE" dirty="0"/>
              <a:t> of concept”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Data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875471"/>
              </p:ext>
            </p:extLst>
          </p:nvPr>
        </p:nvGraphicFramePr>
        <p:xfrm>
          <a:off x="683568" y="2924944"/>
          <a:ext cx="80649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8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441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Country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Date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University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Age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Male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Oct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. 17, 2014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Univ. of Antwerp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470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18,68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39,44%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Nov. 15, 2014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Univ. ICESI, Cali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20,27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53,17%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ET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April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17, 2015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Addis Ababa Univ.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249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28,70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62,34%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US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Sept. 19, 2015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Princeton Univ.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98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20,29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52,04%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466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  <a:p>
            <a:r>
              <a:rPr lang="nl-BE" dirty="0" err="1"/>
              <a:t>Respondents</a:t>
            </a:r>
            <a:r>
              <a:rPr lang="nl-BE" dirty="0"/>
              <a:t> make 9 + 3 </a:t>
            </a:r>
            <a:r>
              <a:rPr lang="nl-BE" dirty="0" err="1"/>
              <a:t>pairwise</a:t>
            </a:r>
            <a:r>
              <a:rPr lang="nl-BE" dirty="0"/>
              <a:t> </a:t>
            </a:r>
            <a:r>
              <a:rPr lang="nl-BE" dirty="0" err="1"/>
              <a:t>choices</a:t>
            </a:r>
            <a:endParaRPr lang="nl-BE" dirty="0"/>
          </a:p>
          <a:p>
            <a:r>
              <a:rPr lang="nl-BE" dirty="0" err="1"/>
              <a:t>Dimensions</a:t>
            </a:r>
            <a:r>
              <a:rPr lang="nl-BE" dirty="0"/>
              <a:t> take 3 levels (</a:t>
            </a:r>
            <a:r>
              <a:rPr lang="nl-BE" dirty="0" err="1"/>
              <a:t>actual</a:t>
            </a:r>
            <a:r>
              <a:rPr lang="nl-BE" dirty="0"/>
              <a:t> p20, p50, </a:t>
            </a:r>
            <a:r>
              <a:rPr lang="nl-BE" dirty="0" err="1"/>
              <a:t>and</a:t>
            </a:r>
            <a:r>
              <a:rPr lang="nl-BE" dirty="0"/>
              <a:t> p80)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Discrete choice approach: implementation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271836"/>
              </p:ext>
            </p:extLst>
          </p:nvPr>
        </p:nvGraphicFramePr>
        <p:xfrm>
          <a:off x="683568" y="2780928"/>
          <a:ext cx="792088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6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9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Country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Dimension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p20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p50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p80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BE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Income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per person (in euro)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750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1100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1600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Life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expectancy (in years)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70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90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Education attainment (in years)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COL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Income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per person (in 1000 peso)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75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180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Life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expectancy (in years)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75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Education attainment (in years)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ET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Income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per person (in Birr)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600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1500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Life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expectancy (in years)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75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Education attainment (in years)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US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Income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per person (in $)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650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1700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3500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Life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expectancy (in years)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70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90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Education attainment (in years)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04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>
                <a:solidFill>
                  <a:schemeClr val="bg1">
                    <a:lumMod val="65000"/>
                  </a:schemeClr>
                </a:solidFill>
              </a:rPr>
              <a:t>A super-</a:t>
            </a:r>
            <a:r>
              <a:rPr lang="nl-BE" dirty="0" err="1">
                <a:solidFill>
                  <a:schemeClr val="bg1">
                    <a:lumMod val="65000"/>
                  </a:schemeClr>
                </a:solidFill>
              </a:rPr>
              <a:t>generalized</a:t>
            </a:r>
            <a:r>
              <a:rPr lang="nl-BE" dirty="0">
                <a:solidFill>
                  <a:schemeClr val="bg1">
                    <a:lumMod val="65000"/>
                  </a:schemeClr>
                </a:solidFill>
              </a:rPr>
              <a:t> HDI</a:t>
            </a:r>
          </a:p>
          <a:p>
            <a:pPr marL="514350" indent="-514350">
              <a:buFont typeface="+mj-lt"/>
              <a:buAutoNum type="arabicPeriod"/>
            </a:pPr>
            <a:endParaRPr lang="nl-BE" dirty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nl-BE" dirty="0">
                <a:solidFill>
                  <a:schemeClr val="bg1">
                    <a:lumMod val="65000"/>
                  </a:schemeClr>
                </a:solidFill>
              </a:rPr>
              <a:t>Discrete </a:t>
            </a:r>
            <a:r>
              <a:rPr lang="nl-BE" dirty="0" err="1">
                <a:solidFill>
                  <a:schemeClr val="bg1">
                    <a:lumMod val="65000"/>
                  </a:schemeClr>
                </a:solidFill>
              </a:rPr>
              <a:t>choice</a:t>
            </a:r>
            <a:r>
              <a:rPr lang="nl-BE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BE" dirty="0" err="1">
                <a:solidFill>
                  <a:schemeClr val="bg1">
                    <a:lumMod val="65000"/>
                  </a:schemeClr>
                </a:solidFill>
              </a:rPr>
              <a:t>experiments</a:t>
            </a:r>
            <a:endParaRPr lang="nl-BE" dirty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>
                <a:solidFill>
                  <a:schemeClr val="bg1">
                    <a:lumMod val="65000"/>
                  </a:schemeClr>
                </a:solidFill>
              </a:rPr>
              <a:t>Data</a:t>
            </a:r>
          </a:p>
          <a:p>
            <a:pPr marL="514350" indent="-514350">
              <a:buFont typeface="+mj-lt"/>
              <a:buAutoNum type="arabicPeriod"/>
            </a:pP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 err="1"/>
              <a:t>Results</a:t>
            </a:r>
            <a:endParaRPr lang="nl-BE" dirty="0"/>
          </a:p>
          <a:p>
            <a:pPr marL="514350" indent="-514350">
              <a:buFont typeface="+mj-lt"/>
              <a:buAutoNum type="arabicPeriod"/>
            </a:pP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 err="1"/>
              <a:t>Conclusion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Outline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7931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Are responses </a:t>
            </a:r>
            <a:r>
              <a:rPr lang="nl-BE" dirty="0" err="1"/>
              <a:t>transitive</a:t>
            </a:r>
            <a:r>
              <a:rPr lang="nl-BE" dirty="0"/>
              <a:t>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40678" b="13441"/>
          <a:stretch/>
        </p:blipFill>
        <p:spPr>
          <a:xfrm>
            <a:off x="323528" y="2302744"/>
            <a:ext cx="5040560" cy="27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86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Are responses </a:t>
            </a:r>
            <a:r>
              <a:rPr lang="nl-BE" dirty="0" err="1"/>
              <a:t>transitive</a:t>
            </a:r>
            <a:r>
              <a:rPr lang="nl-BE" dirty="0"/>
              <a:t>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13441"/>
          <a:stretch/>
        </p:blipFill>
        <p:spPr>
          <a:xfrm>
            <a:off x="323528" y="2302744"/>
            <a:ext cx="8496944" cy="27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4424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Compensatory</a:t>
            </a:r>
            <a:r>
              <a:rPr lang="nl-BE" dirty="0"/>
              <a:t> </a:t>
            </a:r>
            <a:r>
              <a:rPr lang="nl-BE" dirty="0" err="1"/>
              <a:t>decision</a:t>
            </a:r>
            <a:r>
              <a:rPr lang="nl-BE" dirty="0"/>
              <a:t> making?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12" y="2466975"/>
            <a:ext cx="7343775" cy="19240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15616" y="3861048"/>
            <a:ext cx="108012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025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>
                <a:solidFill>
                  <a:schemeClr val="bg1">
                    <a:lumMod val="65000"/>
                  </a:schemeClr>
                </a:solidFill>
              </a:rPr>
              <a:t>A super-</a:t>
            </a:r>
            <a:r>
              <a:rPr lang="nl-BE" dirty="0" err="1">
                <a:solidFill>
                  <a:schemeClr val="bg1">
                    <a:lumMod val="65000"/>
                  </a:schemeClr>
                </a:solidFill>
              </a:rPr>
              <a:t>generalized</a:t>
            </a:r>
            <a:r>
              <a:rPr lang="nl-BE" dirty="0">
                <a:solidFill>
                  <a:schemeClr val="bg1">
                    <a:lumMod val="65000"/>
                  </a:schemeClr>
                </a:solidFill>
              </a:rPr>
              <a:t> HDI</a:t>
            </a:r>
          </a:p>
          <a:p>
            <a:pPr marL="514350" indent="-514350">
              <a:buFont typeface="+mj-lt"/>
              <a:buAutoNum type="arabicPeriod"/>
            </a:pPr>
            <a:endParaRPr lang="nl-BE" dirty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nl-BE" dirty="0">
                <a:solidFill>
                  <a:schemeClr val="bg1">
                    <a:lumMod val="65000"/>
                  </a:schemeClr>
                </a:solidFill>
              </a:rPr>
              <a:t>Discrete </a:t>
            </a:r>
            <a:r>
              <a:rPr lang="nl-BE" dirty="0" err="1">
                <a:solidFill>
                  <a:schemeClr val="bg1">
                    <a:lumMod val="65000"/>
                  </a:schemeClr>
                </a:solidFill>
              </a:rPr>
              <a:t>choice</a:t>
            </a:r>
            <a:r>
              <a:rPr lang="nl-BE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nl-BE" dirty="0" err="1">
                <a:solidFill>
                  <a:schemeClr val="bg1">
                    <a:lumMod val="65000"/>
                  </a:schemeClr>
                </a:solidFill>
              </a:rPr>
              <a:t>experiments</a:t>
            </a:r>
            <a:endParaRPr lang="nl-BE" dirty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>
                <a:solidFill>
                  <a:schemeClr val="bg1">
                    <a:lumMod val="65000"/>
                  </a:schemeClr>
                </a:solidFill>
              </a:rPr>
              <a:t>Data</a:t>
            </a:r>
          </a:p>
          <a:p>
            <a:pPr marL="514350" indent="-514350">
              <a:buFont typeface="+mj-lt"/>
              <a:buAutoNum type="arabicPeriod"/>
            </a:pP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 err="1"/>
              <a:t>Results</a:t>
            </a:r>
            <a:endParaRPr lang="nl-BE" dirty="0"/>
          </a:p>
          <a:p>
            <a:pPr marL="514350" indent="-514350">
              <a:buFont typeface="+mj-lt"/>
              <a:buAutoNum type="arabicPeriod"/>
            </a:pP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 err="1"/>
              <a:t>Conclusion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Outline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8382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Belgium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59134" y="-355034"/>
            <a:ext cx="4425732" cy="86491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83968" y="1556792"/>
            <a:ext cx="461261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9512" y="4005064"/>
            <a:ext cx="8717066" cy="26307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7027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Belgium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499" y="1145374"/>
            <a:ext cx="5713001" cy="571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1252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Belgium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59134" y="-355034"/>
            <a:ext cx="4425732" cy="86491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83968" y="1556792"/>
            <a:ext cx="461261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9512" y="4775478"/>
            <a:ext cx="8717066" cy="1910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9596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Belgium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59134" y="-355034"/>
            <a:ext cx="4425732" cy="86491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04048" y="1556792"/>
            <a:ext cx="389253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9512" y="4763596"/>
            <a:ext cx="8717066" cy="1872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418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Belgium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59134" y="-355034"/>
            <a:ext cx="4425732" cy="86491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04048" y="1556792"/>
            <a:ext cx="389253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9512" y="4941168"/>
            <a:ext cx="8717066" cy="1694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7065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Belgium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59134" y="-355034"/>
            <a:ext cx="4425732" cy="86491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228184" y="1556792"/>
            <a:ext cx="2668394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9512" y="4941168"/>
            <a:ext cx="8717066" cy="1694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655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Belgium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59134" y="-355034"/>
            <a:ext cx="4425732" cy="86491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228184" y="1556792"/>
            <a:ext cx="2668394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79512" y="5085184"/>
            <a:ext cx="8717066" cy="15506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234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Belgium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59134" y="-355034"/>
            <a:ext cx="4425732" cy="864915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9512" y="5085184"/>
            <a:ext cx="8717066" cy="15506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4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Belgium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59134" y="-355034"/>
            <a:ext cx="4425732" cy="864915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9512" y="6093296"/>
            <a:ext cx="8717066" cy="542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55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  <a:p>
            <a:r>
              <a:rPr lang="nl-BE" dirty="0" err="1"/>
              <a:t>Weights</a:t>
            </a:r>
            <a:r>
              <a:rPr lang="nl-BE" dirty="0"/>
              <a:t> are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equal</a:t>
            </a:r>
            <a:endParaRPr lang="nl-BE" dirty="0"/>
          </a:p>
          <a:p>
            <a:r>
              <a:rPr lang="nl-BE" dirty="0" err="1"/>
              <a:t>Curvature</a:t>
            </a:r>
            <a:r>
              <a:rPr lang="nl-BE" dirty="0"/>
              <a:t> parameters </a:t>
            </a:r>
            <a:r>
              <a:rPr lang="nl-BE" dirty="0" err="1"/>
              <a:t>may</a:t>
            </a:r>
            <a:r>
              <a:rPr lang="nl-BE" dirty="0"/>
              <a:t> </a:t>
            </a:r>
            <a:r>
              <a:rPr lang="nl-BE" dirty="0" err="1"/>
              <a:t>be</a:t>
            </a:r>
            <a:r>
              <a:rPr lang="nl-BE" dirty="0"/>
              <a:t> </a:t>
            </a:r>
            <a:r>
              <a:rPr lang="nl-BE" dirty="0" err="1"/>
              <a:t>equal</a:t>
            </a:r>
            <a:r>
              <a:rPr lang="nl-BE" dirty="0"/>
              <a:t> (but </a:t>
            </a:r>
            <a:r>
              <a:rPr lang="nl-BE" dirty="0" err="1"/>
              <a:t>not</a:t>
            </a:r>
            <a:r>
              <a:rPr lang="nl-BE" dirty="0"/>
              <a:t> </a:t>
            </a:r>
            <a:r>
              <a:rPr lang="nl-BE" dirty="0" err="1"/>
              <a:t>equal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0 or 1; </a:t>
            </a:r>
            <a:r>
              <a:rPr lang="nl-BE" dirty="0" err="1"/>
              <a:t>rather</a:t>
            </a:r>
            <a:r>
              <a:rPr lang="nl-BE" dirty="0"/>
              <a:t> -3)</a:t>
            </a:r>
          </a:p>
          <a:p>
            <a:endParaRPr lang="nl-BE" dirty="0"/>
          </a:p>
          <a:p>
            <a:r>
              <a:rPr lang="nl-BE" dirty="0"/>
              <a:t>WTP </a:t>
            </a:r>
            <a:r>
              <a:rPr lang="nl-BE" dirty="0" err="1"/>
              <a:t>for</a:t>
            </a:r>
            <a:r>
              <a:rPr lang="nl-BE" dirty="0"/>
              <a:t> 1 </a:t>
            </a:r>
            <a:r>
              <a:rPr lang="nl-BE" dirty="0" err="1"/>
              <a:t>year</a:t>
            </a:r>
            <a:r>
              <a:rPr lang="nl-BE" dirty="0"/>
              <a:t> of life </a:t>
            </a:r>
            <a:r>
              <a:rPr lang="nl-BE" dirty="0" err="1"/>
              <a:t>expectancy</a:t>
            </a:r>
            <a:r>
              <a:rPr lang="nl-BE" dirty="0"/>
              <a:t>: 1,5% of </a:t>
            </a:r>
            <a:r>
              <a:rPr lang="nl-BE" dirty="0" err="1"/>
              <a:t>income</a:t>
            </a:r>
            <a:endParaRPr lang="nl-BE" dirty="0"/>
          </a:p>
          <a:p>
            <a:r>
              <a:rPr lang="nl-BE" dirty="0"/>
              <a:t>WTP </a:t>
            </a:r>
            <a:r>
              <a:rPr lang="nl-BE" dirty="0" err="1"/>
              <a:t>for</a:t>
            </a:r>
            <a:r>
              <a:rPr lang="nl-BE" dirty="0"/>
              <a:t> 1 </a:t>
            </a:r>
            <a:r>
              <a:rPr lang="nl-BE" dirty="0" err="1"/>
              <a:t>year</a:t>
            </a:r>
            <a:r>
              <a:rPr lang="nl-BE" dirty="0"/>
              <a:t> of </a:t>
            </a:r>
            <a:r>
              <a:rPr lang="nl-BE" dirty="0" err="1"/>
              <a:t>education</a:t>
            </a:r>
            <a:r>
              <a:rPr lang="nl-BE" dirty="0"/>
              <a:t>: 2,4% of </a:t>
            </a:r>
            <a:r>
              <a:rPr lang="nl-BE" dirty="0" err="1"/>
              <a:t>income</a:t>
            </a:r>
            <a:endParaRPr lang="nl-BE" dirty="0"/>
          </a:p>
          <a:p>
            <a:endParaRPr lang="nl-BE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Belgium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74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Colombia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41200" y="-540000"/>
            <a:ext cx="4483827" cy="86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1432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Ethiopia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40000" y="-540000"/>
            <a:ext cx="4388416" cy="86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983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United </a:t>
            </a:r>
            <a:r>
              <a:rPr lang="nl-BE" dirty="0" err="1"/>
              <a:t>States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40000" y="-540000"/>
            <a:ext cx="4556010" cy="86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4466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  <a:p>
            <a:r>
              <a:rPr lang="nl-BE" dirty="0" err="1"/>
              <a:t>Proof</a:t>
            </a:r>
            <a:r>
              <a:rPr lang="nl-BE" dirty="0"/>
              <a:t>-of-concept</a:t>
            </a:r>
          </a:p>
          <a:p>
            <a:endParaRPr lang="nl-BE" dirty="0"/>
          </a:p>
          <a:p>
            <a:r>
              <a:rPr lang="nl-BE" dirty="0"/>
              <a:t>Discrete </a:t>
            </a:r>
            <a:r>
              <a:rPr lang="nl-BE" dirty="0" err="1"/>
              <a:t>choice</a:t>
            </a:r>
            <a:r>
              <a:rPr lang="nl-BE" dirty="0"/>
              <a:t> </a:t>
            </a:r>
            <a:r>
              <a:rPr lang="nl-BE" dirty="0" err="1"/>
              <a:t>experiments</a:t>
            </a:r>
            <a:r>
              <a:rPr lang="nl-BE" dirty="0"/>
              <a:t> </a:t>
            </a:r>
            <a:r>
              <a:rPr lang="nl-BE" dirty="0" err="1"/>
              <a:t>seem</a:t>
            </a:r>
            <a:r>
              <a:rPr lang="nl-BE" dirty="0"/>
              <a:t> a </a:t>
            </a:r>
            <a:r>
              <a:rPr lang="nl-BE" dirty="0" err="1"/>
              <a:t>useful</a:t>
            </a:r>
            <a:r>
              <a:rPr lang="nl-BE" dirty="0"/>
              <a:t> tool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determine</a:t>
            </a:r>
            <a:r>
              <a:rPr lang="nl-BE" dirty="0"/>
              <a:t> the </a:t>
            </a:r>
            <a:r>
              <a:rPr lang="nl-BE" dirty="0" err="1"/>
              <a:t>weights</a:t>
            </a:r>
            <a:r>
              <a:rPr lang="nl-BE" dirty="0"/>
              <a:t> of a well-</a:t>
            </a:r>
            <a:r>
              <a:rPr lang="nl-BE" dirty="0" err="1"/>
              <a:t>being</a:t>
            </a:r>
            <a:r>
              <a:rPr lang="nl-BE" dirty="0"/>
              <a:t> index</a:t>
            </a:r>
          </a:p>
          <a:p>
            <a:endParaRPr lang="nl-BE" dirty="0"/>
          </a:p>
          <a:p>
            <a:r>
              <a:rPr lang="nl-BE" dirty="0" err="1"/>
              <a:t>Formulating</a:t>
            </a:r>
            <a:r>
              <a:rPr lang="nl-BE" dirty="0"/>
              <a:t> the experiment in a </a:t>
            </a:r>
            <a:r>
              <a:rPr lang="nl-BE" dirty="0" err="1"/>
              <a:t>cross-country</a:t>
            </a:r>
            <a:r>
              <a:rPr lang="nl-BE" dirty="0"/>
              <a:t> </a:t>
            </a:r>
            <a:r>
              <a:rPr lang="nl-BE" dirty="0" err="1"/>
              <a:t>comparable</a:t>
            </a:r>
            <a:r>
              <a:rPr lang="nl-BE" dirty="0"/>
              <a:t> way is </a:t>
            </a:r>
            <a:r>
              <a:rPr lang="nl-BE" dirty="0" err="1"/>
              <a:t>challenging</a:t>
            </a:r>
            <a:endParaRPr lang="nl-BE" dirty="0"/>
          </a:p>
          <a:p>
            <a:endParaRPr lang="nl-BE" dirty="0"/>
          </a:p>
          <a:p>
            <a:r>
              <a:rPr lang="nl-BE" dirty="0" err="1"/>
              <a:t>Equal</a:t>
            </a:r>
            <a:r>
              <a:rPr lang="nl-BE" dirty="0"/>
              <a:t> </a:t>
            </a:r>
            <a:r>
              <a:rPr lang="nl-BE" dirty="0" err="1"/>
              <a:t>weights</a:t>
            </a:r>
            <a:r>
              <a:rPr lang="nl-BE" dirty="0"/>
              <a:t> are </a:t>
            </a:r>
            <a:r>
              <a:rPr lang="nl-BE" dirty="0" err="1"/>
              <a:t>rejected</a:t>
            </a:r>
            <a:r>
              <a:rPr lang="nl-BE" dirty="0"/>
              <a:t>, most </a:t>
            </a:r>
            <a:r>
              <a:rPr lang="nl-BE" dirty="0" err="1"/>
              <a:t>subsamples</a:t>
            </a:r>
            <a:r>
              <a:rPr lang="nl-BE" dirty="0"/>
              <a:t> </a:t>
            </a:r>
            <a:r>
              <a:rPr lang="nl-BE" dirty="0" err="1"/>
              <a:t>reject</a:t>
            </a:r>
            <a:r>
              <a:rPr lang="nl-BE" dirty="0"/>
              <a:t> </a:t>
            </a:r>
            <a:r>
              <a:rPr lang="nl-BE" dirty="0" err="1"/>
              <a:t>equal</a:t>
            </a:r>
            <a:r>
              <a:rPr lang="nl-BE" dirty="0"/>
              <a:t> </a:t>
            </a:r>
            <a:r>
              <a:rPr lang="nl-BE" dirty="0" err="1"/>
              <a:t>curvature</a:t>
            </a:r>
            <a:r>
              <a:rPr lang="nl-BE" dirty="0"/>
              <a:t> parameters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07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Conclusion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08835" y="5005253"/>
            <a:ext cx="6872553" cy="1296144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nl-BE" sz="2000" i="1" dirty="0">
                <a:solidFill>
                  <a:schemeClr val="tx1"/>
                </a:solidFill>
              </a:rPr>
              <a:t>“</a:t>
            </a:r>
            <a:r>
              <a:rPr lang="en-US" sz="2000" i="1" dirty="0">
                <a:solidFill>
                  <a:schemeClr val="tx1"/>
                </a:solidFill>
              </a:rPr>
              <a:t>Hopefully this debate will lead both users and producers of the HDI to think more critically in the future about what tradeoffs the index should assume in specific country settings</a:t>
            </a:r>
            <a:r>
              <a:rPr lang="nl-BE" sz="2000" i="1" dirty="0">
                <a:solidFill>
                  <a:schemeClr val="tx1"/>
                </a:solidFill>
              </a:rPr>
              <a:t>” (</a:t>
            </a:r>
            <a:r>
              <a:rPr lang="nl-BE" sz="2000" i="1" dirty="0" err="1">
                <a:solidFill>
                  <a:schemeClr val="tx1"/>
                </a:solidFill>
              </a:rPr>
              <a:t>Ravallion</a:t>
            </a:r>
            <a:r>
              <a:rPr lang="nl-BE" sz="2000" i="1" dirty="0">
                <a:solidFill>
                  <a:schemeClr val="tx1"/>
                </a:solidFill>
              </a:rPr>
              <a:t>, 2011, p. 478)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30" t="-3523" r="-630" b="41881"/>
          <a:stretch/>
        </p:blipFill>
        <p:spPr>
          <a:xfrm>
            <a:off x="1193247" y="2044257"/>
            <a:ext cx="6903731" cy="2520280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419579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Results</a:t>
            </a:r>
            <a:r>
              <a:rPr lang="nl-BE" dirty="0"/>
              <a:t>: </a:t>
            </a:r>
            <a:r>
              <a:rPr lang="nl-BE" dirty="0" err="1"/>
              <a:t>weights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Belgium different </a:t>
            </a:r>
            <a:r>
              <a:rPr lang="nl-BE" dirty="0" err="1"/>
              <a:t>framing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0864" t="31806" r="6294" b="9400"/>
          <a:stretch/>
        </p:blipFill>
        <p:spPr>
          <a:xfrm>
            <a:off x="143508" y="980728"/>
            <a:ext cx="8856984" cy="402114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7504" y="4221088"/>
            <a:ext cx="9036496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537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sz="4000" dirty="0"/>
          </a:p>
          <a:p>
            <a:endParaRPr lang="nl-BE" dirty="0"/>
          </a:p>
          <a:p>
            <a:r>
              <a:rPr lang="nl-BE" dirty="0" err="1"/>
              <a:t>Inspired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Benjamin et al. 2012 (AER)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Results</a:t>
            </a:r>
            <a:r>
              <a:rPr lang="nl-BE" dirty="0"/>
              <a:t>: </a:t>
            </a:r>
            <a:r>
              <a:rPr lang="nl-BE" dirty="0" err="1"/>
              <a:t>weights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Belgium different </a:t>
            </a:r>
            <a:r>
              <a:rPr lang="nl-BE" dirty="0" err="1"/>
              <a:t>framing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0864" t="31806" r="6294" b="9400"/>
          <a:stretch/>
        </p:blipFill>
        <p:spPr>
          <a:xfrm>
            <a:off x="143508" y="980728"/>
            <a:ext cx="8856984" cy="402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57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  <a:p>
            <a:r>
              <a:rPr lang="nl-BE" dirty="0"/>
              <a:t>233 </a:t>
            </a:r>
            <a:r>
              <a:rPr lang="nl-BE" dirty="0" err="1"/>
              <a:t>respondents</a:t>
            </a:r>
            <a:r>
              <a:rPr lang="nl-BE" dirty="0"/>
              <a:t> get </a:t>
            </a:r>
            <a:r>
              <a:rPr lang="nl-BE" dirty="0" err="1"/>
              <a:t>both</a:t>
            </a:r>
            <a:r>
              <a:rPr lang="nl-BE" dirty="0"/>
              <a:t> </a:t>
            </a:r>
            <a:r>
              <a:rPr lang="nl-BE" dirty="0" err="1"/>
              <a:t>questions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Results</a:t>
            </a:r>
            <a:r>
              <a:rPr lang="nl-BE" dirty="0"/>
              <a:t>: </a:t>
            </a:r>
            <a:r>
              <a:rPr lang="nl-BE" dirty="0" err="1"/>
              <a:t>weights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Belgium different </a:t>
            </a:r>
            <a:r>
              <a:rPr lang="nl-BE" dirty="0" err="1"/>
              <a:t>framing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31640" y="2852936"/>
          <a:ext cx="619268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61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6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81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Life Satisfaction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nl-BE" dirty="0" err="1">
                          <a:solidFill>
                            <a:schemeClr val="tx1"/>
                          </a:solidFill>
                        </a:rPr>
                        <a:t>Preference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1158 (42%)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147 (6%)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1305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177 (6%)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1263 (46%)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1440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1335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1410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2745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4724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Results</a:t>
            </a:r>
            <a:r>
              <a:rPr lang="nl-BE" dirty="0"/>
              <a:t>: </a:t>
            </a:r>
            <a:r>
              <a:rPr lang="nl-BE" dirty="0" err="1"/>
              <a:t>weights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Belgium different </a:t>
            </a:r>
            <a:r>
              <a:rPr lang="nl-BE" dirty="0" err="1"/>
              <a:t>framing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844824"/>
            <a:ext cx="8767960" cy="401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84251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52841</TotalTime>
  <Words>773</Words>
  <Application>Microsoft Office PowerPoint</Application>
  <PresentationFormat>On-screen Show (4:3)</PresentationFormat>
  <Paragraphs>365</Paragraphs>
  <Slides>47</Slides>
  <Notes>22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Arial</vt:lpstr>
      <vt:lpstr>Calibri</vt:lpstr>
      <vt:lpstr>Cambria Math</vt:lpstr>
      <vt:lpstr>Constantia</vt:lpstr>
      <vt:lpstr>Default Design</vt:lpstr>
      <vt:lpstr>Eliciting weights for the Human Development Index with a discrete choice experiment</vt:lpstr>
      <vt:lpstr>Human Development Index</vt:lpstr>
      <vt:lpstr>Human Development Index</vt:lpstr>
      <vt:lpstr>Human Development Index</vt:lpstr>
      <vt:lpstr>Human Development Index</vt:lpstr>
      <vt:lpstr>This paper</vt:lpstr>
      <vt:lpstr>Outline</vt:lpstr>
      <vt:lpstr>A super-generalized HDI</vt:lpstr>
      <vt:lpstr>A super-generalized HDI</vt:lpstr>
      <vt:lpstr>A super-generalized HDI</vt:lpstr>
      <vt:lpstr>A super-generalized HDI</vt:lpstr>
      <vt:lpstr>A super-generalized HDI</vt:lpstr>
      <vt:lpstr>A super-generalized HDI</vt:lpstr>
      <vt:lpstr>Outline</vt:lpstr>
      <vt:lpstr>Discrete choice approach</vt:lpstr>
      <vt:lpstr>Discrete choice approach</vt:lpstr>
      <vt:lpstr>Discrete choice approach: random utility model</vt:lpstr>
      <vt:lpstr>Discrete choice approach: random utility model</vt:lpstr>
      <vt:lpstr>Discrete choice approach: random utility model</vt:lpstr>
      <vt:lpstr>Discrete choice approach: random utility model</vt:lpstr>
      <vt:lpstr>Outline</vt:lpstr>
      <vt:lpstr>Data</vt:lpstr>
      <vt:lpstr>Discrete choice approach: implementation</vt:lpstr>
      <vt:lpstr>Outline</vt:lpstr>
      <vt:lpstr>Are responses transitive?</vt:lpstr>
      <vt:lpstr>Are responses transitive?</vt:lpstr>
      <vt:lpstr>Compensatory decision making? </vt:lpstr>
      <vt:lpstr>Outline</vt:lpstr>
      <vt:lpstr>Belgium</vt:lpstr>
      <vt:lpstr>Belgium</vt:lpstr>
      <vt:lpstr>Belgium</vt:lpstr>
      <vt:lpstr>Belgium</vt:lpstr>
      <vt:lpstr>Belgium</vt:lpstr>
      <vt:lpstr>Belgium</vt:lpstr>
      <vt:lpstr>Belgium</vt:lpstr>
      <vt:lpstr>Belgium</vt:lpstr>
      <vt:lpstr>Belgium</vt:lpstr>
      <vt:lpstr>Belgium</vt:lpstr>
      <vt:lpstr>Colombia</vt:lpstr>
      <vt:lpstr>Ethiopia</vt:lpstr>
      <vt:lpstr>United States</vt:lpstr>
      <vt:lpstr>Conclusion</vt:lpstr>
      <vt:lpstr>Conclusion</vt:lpstr>
      <vt:lpstr>Results: weights for Belgium different framing</vt:lpstr>
      <vt:lpstr>Results: weights for Belgium different framing</vt:lpstr>
      <vt:lpstr>Results: weights for Belgium different framing</vt:lpstr>
      <vt:lpstr>Results: weights for Belgium different framing</vt:lpstr>
    </vt:vector>
  </TitlesOfParts>
  <Company>K.U.Leuven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research plan</dc:title>
  <dc:creator>ndaaf78</dc:creator>
  <cp:lastModifiedBy>localadm</cp:lastModifiedBy>
  <cp:revision>598</cp:revision>
  <cp:lastPrinted>2019-07-01T14:11:19Z</cp:lastPrinted>
  <dcterms:created xsi:type="dcterms:W3CDTF">2011-02-12T17:10:15Z</dcterms:created>
  <dcterms:modified xsi:type="dcterms:W3CDTF">2020-09-22T21:11:01Z</dcterms:modified>
</cp:coreProperties>
</file>